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4" r:id="rId18"/>
    <p:sldId id="285" r:id="rId19"/>
    <p:sldId id="286" r:id="rId20"/>
    <p:sldId id="273" r:id="rId21"/>
    <p:sldId id="288" r:id="rId22"/>
    <p:sldId id="282" r:id="rId23"/>
    <p:sldId id="283" r:id="rId24"/>
    <p:sldId id="28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89" autoAdjust="0"/>
    <p:restoredTop sz="94660"/>
  </p:normalViewPr>
  <p:slideViewPr>
    <p:cSldViewPr snapToGrid="0">
      <p:cViewPr varScale="1">
        <p:scale>
          <a:sx n="91" d="100"/>
          <a:sy n="91" d="100"/>
        </p:scale>
        <p:origin x="341" y="-6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2AA99-59D7-4903-8C42-9AF205424436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8B40B-6CB8-494C-B6E4-38CC5C478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21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Quick brief on what is DHS/FEMA and OFDA/USAID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B8B40B-6CB8-494C-B6E4-38CC5C4785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7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DBD8D-8B3C-4C4B-8075-41E3FC727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0AB399-6E9A-4116-9893-DDB2DA35DC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34B13-ABB9-4845-985D-1C04076C2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6224-3AC2-441B-BA39-02342287C766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6ECA0-295A-456E-AF59-5F8EEDF11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E19E2-77E6-43C5-A55A-90141156A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643A-8E7B-4F1B-BBA4-A97A8647B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89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2DD52-791C-4798-AD25-0D7ED0A04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787638-9788-4884-8995-F85C6086D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88F97-49CF-49EA-B9BB-A2EBFD865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6224-3AC2-441B-BA39-02342287C766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F306C-67A6-48CB-A150-3606B610C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BB778-EF72-4328-81B4-0E424380B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643A-8E7B-4F1B-BBA4-A97A8647B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4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0C817A-D862-492B-A627-08D311837F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41BDAE-0372-43AF-B2CF-C22ED6285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ABD2C-2EDC-4925-A316-435D9E2F5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6224-3AC2-441B-BA39-02342287C766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D2281-6D57-4F98-A846-409F42261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86156-57D1-43FA-9A75-724B02C83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643A-8E7B-4F1B-BBA4-A97A8647B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9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27DD8-506F-4F2E-878B-877CDE1C9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8F2EF-A8E9-4505-A336-A5C4DFA34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54447-6C9D-4820-A101-1A75A932F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6224-3AC2-441B-BA39-02342287C766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CA49F-5D1E-497E-B8A1-2A9830879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75597-502A-4E4B-87A6-2305F3415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643A-8E7B-4F1B-BBA4-A97A8647B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9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D2210-54D6-4161-8650-93DA24962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DB2E5-04D0-45A3-BB11-E38916001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DE026-3E91-44F1-83FE-CDA709107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6224-3AC2-441B-BA39-02342287C766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A1961-BE44-435B-9D32-8E6CD0C03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48E49-C78E-4EF7-A01B-26E8B6A51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643A-8E7B-4F1B-BBA4-A97A8647B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6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607F6-44D1-43A5-B8DA-2CEC1EC8F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ABAD6-3759-4A87-B10F-913E5BDE5B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AA4361-B2C8-48D0-8D03-B2816A8E7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FA26FF-F152-4B63-9C63-B54215140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6224-3AC2-441B-BA39-02342287C766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A14C4-2083-46A9-B62A-A1BF26947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F46A4E-099A-4FD5-B037-209C0BE49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643A-8E7B-4F1B-BBA4-A97A8647B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9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9B11A-925B-416C-A3C6-EEB6845D2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65E00-DE14-4E43-ACBA-20F1F3EBC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CEB39D-5AF4-4C7B-8E7B-F4222C12F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0BA88E-A04E-42E8-AF16-52F201C8BC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A8EE9-15F1-4DAE-8CE3-589FCB09A7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C64512-3161-4AEC-8F51-F4711E0BA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6224-3AC2-441B-BA39-02342287C766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65CDAA-F383-4F6D-9321-763DEB09B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029F5D-39F1-4827-AF63-28A9B2D0D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643A-8E7B-4F1B-BBA4-A97A8647B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38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5791-1EF4-4EFC-A8A0-767385510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2A8774-CCC9-4E4C-9F58-FD1FDEEEA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6224-3AC2-441B-BA39-02342287C766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74E45D-236C-4F5E-B546-6C228A8A9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C73AC5-3C1B-406D-B2AA-3207CFDA8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643A-8E7B-4F1B-BBA4-A97A8647B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4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404760-5C42-4AE7-89CA-2D55FB7DF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6224-3AC2-441B-BA39-02342287C766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645ED1-58B8-4A3F-B230-87B215BD2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63B83-1713-444F-885B-40858F4FA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643A-8E7B-4F1B-BBA4-A97A8647B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24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CC2A8-8C70-4BAA-AFE8-3F2E0776B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5B735-E4F5-4B2F-8CE2-A33989D1F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1D9550-CE43-4867-840A-58D2C8D79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8CD6A-3333-4B33-9F8D-AE7FFBC96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6224-3AC2-441B-BA39-02342287C766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A756CE-C939-4BD5-A134-E6D9FED3A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2FE1F-3B8C-4648-A3A5-4D220AB6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643A-8E7B-4F1B-BBA4-A97A8647B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7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13506-05B0-4064-BC75-FE81D4DF7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19BD9-6844-47F1-B9ED-0D9EE27473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4C5EA7-09BD-4E2B-A164-0512DF74C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B07B9E-06DE-436C-BA19-CAC10B5B3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6224-3AC2-441B-BA39-02342287C766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580394-3DD3-4192-8C7A-4262EC03B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0F233F-A5BA-46CA-B1C6-D4D1D7359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643A-8E7B-4F1B-BBA4-A97A8647B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01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E31E12-28E1-4FB5-87D9-3FBA1D457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D26BF-4E20-433F-ADF4-1FEA19112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3AA0D-4033-43DB-A20F-25672E649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16224-3AC2-441B-BA39-02342287C766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4F30B-67F3-470E-B59D-6991F3F09E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A0417-2452-416C-BF45-2EDDF069C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9643A-8E7B-4F1B-BBA4-A97A8647B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6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E1A44-E17A-4FE9-9155-7BE4EEDF5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84" y="2368945"/>
            <a:ext cx="11696131" cy="2075423"/>
          </a:xfrm>
          <a:noFill/>
          <a:ln w="25400">
            <a:solidFill>
              <a:srgbClr val="C0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US" sz="5400" kern="1200" dirty="0">
                <a:solidFill>
                  <a:schemeClr val="tx1"/>
                </a:solidFill>
                <a:latin typeface="Corbel" panose="020B0503020204020204" pitchFamily="34" charset="0"/>
              </a:rPr>
              <a:t>The USAID/FEMA Operational Blueprint</a:t>
            </a:r>
            <a:b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 Disaster Relief and Reconstruction in the FSM</a:t>
            </a:r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A2AEA782-0EA4-42E9-871D-7401D6A09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75140" cy="2130951"/>
          </a:xfrm>
          <a:custGeom>
            <a:avLst/>
            <a:gdLst>
              <a:gd name="connsiteX0" fmla="*/ 0 w 4475140"/>
              <a:gd name="connsiteY0" fmla="*/ 0 h 2130951"/>
              <a:gd name="connsiteX1" fmla="*/ 1074821 w 4475140"/>
              <a:gd name="connsiteY1" fmla="*/ 0 h 2130951"/>
              <a:gd name="connsiteX2" fmla="*/ 1074821 w 4475140"/>
              <a:gd name="connsiteY2" fmla="*/ 478 h 2130951"/>
              <a:gd name="connsiteX3" fmla="*/ 4475140 w 4475140"/>
              <a:gd name="connsiteY3" fmla="*/ 478 h 2130951"/>
              <a:gd name="connsiteX4" fmla="*/ 3488452 w 4475140"/>
              <a:gd name="connsiteY4" fmla="*/ 2130951 h 2130951"/>
              <a:gd name="connsiteX5" fmla="*/ 0 w 4475140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30951">
                <a:moveTo>
                  <a:pt x="0" y="0"/>
                </a:moveTo>
                <a:lnTo>
                  <a:pt x="1074821" y="0"/>
                </a:lnTo>
                <a:lnTo>
                  <a:pt x="1074821" y="478"/>
                </a:lnTo>
                <a:lnTo>
                  <a:pt x="4475140" y="478"/>
                </a:lnTo>
                <a:lnTo>
                  <a:pt x="3488452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2B4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 34">
            <a:extLst>
              <a:ext uri="{FF2B5EF4-FFF2-40B4-BE49-F238E27FC236}">
                <a16:creationId xmlns:a16="http://schemas.microsoft.com/office/drawing/2014/main" id="{B0992639-1CDA-4FE6-BB95-E13221490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716860" y="4682362"/>
            <a:ext cx="4475140" cy="2174680"/>
          </a:xfrm>
          <a:custGeom>
            <a:avLst/>
            <a:gdLst>
              <a:gd name="connsiteX0" fmla="*/ 3468199 w 4475140"/>
              <a:gd name="connsiteY0" fmla="*/ 2174680 h 2174680"/>
              <a:gd name="connsiteX1" fmla="*/ 0 w 4475140"/>
              <a:gd name="connsiteY1" fmla="*/ 2174680 h 2174680"/>
              <a:gd name="connsiteX2" fmla="*/ 0 w 4475140"/>
              <a:gd name="connsiteY2" fmla="*/ 0 h 2174680"/>
              <a:gd name="connsiteX3" fmla="*/ 1074821 w 4475140"/>
              <a:gd name="connsiteY3" fmla="*/ 0 h 2174680"/>
              <a:gd name="connsiteX4" fmla="*/ 1074821 w 4475140"/>
              <a:gd name="connsiteY4" fmla="*/ 478 h 2174680"/>
              <a:gd name="connsiteX5" fmla="*/ 4475140 w 4475140"/>
              <a:gd name="connsiteY5" fmla="*/ 478 h 217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74680">
                <a:moveTo>
                  <a:pt x="3468199" y="2174680"/>
                </a:moveTo>
                <a:lnTo>
                  <a:pt x="0" y="2174680"/>
                </a:lnTo>
                <a:lnTo>
                  <a:pt x="0" y="0"/>
                </a:lnTo>
                <a:lnTo>
                  <a:pt x="1074821" y="0"/>
                </a:lnTo>
                <a:lnTo>
                  <a:pt x="1074821" y="478"/>
                </a:lnTo>
                <a:lnTo>
                  <a:pt x="4475140" y="47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3D42BCD9-C91E-4B95-BF2C-E6F55EF7FB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7" b="11514"/>
          <a:stretch/>
        </p:blipFill>
        <p:spPr>
          <a:xfrm>
            <a:off x="4872251" y="-13613"/>
            <a:ext cx="7155976" cy="2213705"/>
          </a:xfrm>
          <a:prstGeom prst="rect">
            <a:avLst/>
          </a:prstGeom>
        </p:spPr>
      </p:pic>
      <p:pic>
        <p:nvPicPr>
          <p:cNvPr id="15" name="Picture 14" descr="A close up of a sign&#10;&#10;Description generated with high confidence">
            <a:extLst>
              <a:ext uri="{FF2B5EF4-FFF2-40B4-BE49-F238E27FC236}">
                <a16:creationId xmlns:a16="http://schemas.microsoft.com/office/drawing/2014/main" id="{5100F451-1C16-41B8-9214-4720E7FB3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4" y="4682362"/>
            <a:ext cx="5709478" cy="20231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98CC402-950F-4589-B38A-3AB9EF771FD5}"/>
              </a:ext>
            </a:extLst>
          </p:cNvPr>
          <p:cNvSpPr txBox="1"/>
          <p:nvPr/>
        </p:nvSpPr>
        <p:spPr>
          <a:xfrm>
            <a:off x="9144000" y="4828065"/>
            <a:ext cx="2804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Presented by: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29B26-5649-42D3-B3F1-5B81D6B7A0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665" y="5044922"/>
            <a:ext cx="2415422" cy="166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6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65BF8DFA-6AC3-4EB4-BA9D-848AC8E827DB}"/>
              </a:ext>
            </a:extLst>
          </p:cNvPr>
          <p:cNvSpPr/>
          <p:nvPr/>
        </p:nvSpPr>
        <p:spPr>
          <a:xfrm>
            <a:off x="-501065" y="681037"/>
            <a:ext cx="5723695" cy="681037"/>
          </a:xfrm>
          <a:prstGeom prst="parallelogram">
            <a:avLst>
              <a:gd name="adj" fmla="val 47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79435-9F6F-4645-9FA5-335E81C46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830751" cy="681037"/>
          </a:xfrm>
        </p:spPr>
        <p:txBody>
          <a:bodyPr>
            <a:no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Corbel" panose="020B0503020204020204" pitchFamily="34" charset="0"/>
              </a:rPr>
              <a:t>USAID/FEMA Operational Blueprint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66162-5B7F-41BC-ABC8-BE6D89D52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33766"/>
            <a:ext cx="7356143" cy="4285398"/>
          </a:xfrm>
        </p:spPr>
        <p:txBody>
          <a:bodyPr>
            <a:noAutofit/>
          </a:bodyPr>
          <a:lstStyle/>
          <a:p>
            <a:pPr marL="463550">
              <a:lnSpc>
                <a:spcPct val="100000"/>
              </a:lnSpc>
              <a:buClr>
                <a:srgbClr val="C00000"/>
              </a:buClr>
              <a:buSzPct val="125000"/>
            </a:pPr>
            <a:r>
              <a:rPr lang="en-US" sz="3000" dirty="0"/>
              <a:t>The affected nation should begin utilizing its own funds, including the DAEF. </a:t>
            </a:r>
          </a:p>
          <a:p>
            <a:pPr marL="463550">
              <a:lnSpc>
                <a:spcPct val="100000"/>
              </a:lnSpc>
              <a:buClr>
                <a:srgbClr val="C00000"/>
              </a:buClr>
              <a:buSzPct val="125000"/>
            </a:pPr>
            <a:r>
              <a:rPr lang="en-US" sz="3000" dirty="0"/>
              <a:t>US COM is responsible for validating requests to withdrawal, and concurring with requests of  $50,000 +, or more than $100,000 in one calendar year</a:t>
            </a:r>
          </a:p>
          <a:p>
            <a:pPr marL="463550">
              <a:lnSpc>
                <a:spcPct val="100000"/>
              </a:lnSpc>
              <a:buClr>
                <a:srgbClr val="C00000"/>
              </a:buClr>
              <a:buSzPct val="125000"/>
            </a:pPr>
            <a:r>
              <a:rPr lang="en-US" dirty="0"/>
              <a:t>The Compact Nation is required to inform the US Embassy how the funds will be used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8312BF3-E1D2-46DC-841D-6DE58BEC22C2}"/>
              </a:ext>
            </a:extLst>
          </p:cNvPr>
          <p:cNvSpPr txBox="1">
            <a:spLocks/>
          </p:cNvSpPr>
          <p:nvPr/>
        </p:nvSpPr>
        <p:spPr>
          <a:xfrm>
            <a:off x="1" y="627718"/>
            <a:ext cx="5820508" cy="802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solidFill>
                  <a:srgbClr val="C00000"/>
                </a:solidFill>
                <a:latin typeface="Corbel" panose="020B0503020204020204" pitchFamily="34" charset="0"/>
              </a:rPr>
              <a:t>Key Processes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BD32A75-9756-44BE-9CEE-1AB753DEC90E}"/>
              </a:ext>
            </a:extLst>
          </p:cNvPr>
          <p:cNvSpPr txBox="1">
            <a:spLocks/>
          </p:cNvSpPr>
          <p:nvPr/>
        </p:nvSpPr>
        <p:spPr>
          <a:xfrm>
            <a:off x="-286603" y="1466828"/>
            <a:ext cx="4097883" cy="543260"/>
          </a:xfrm>
          <a:prstGeom prst="parallelogram">
            <a:avLst>
              <a:gd name="adj" fmla="val 44831"/>
            </a:avLst>
          </a:prstGeom>
          <a:solidFill>
            <a:srgbClr val="C00000"/>
          </a:solidFill>
          <a:effectLst>
            <a:outerShdw blurRad="165100" dist="101600" dir="6000000" sx="103000" sy="103000" algn="tl" rotWithShape="0">
              <a:prstClr val="black">
                <a:alpha val="40000"/>
              </a:prstClr>
            </a:outerShdw>
          </a:effectLst>
        </p:spPr>
        <p:txBody>
          <a:bodyPr vert="horz" lIns="91440" tIns="0" rIns="9144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rgbClr val="C00000"/>
              </a:buClr>
              <a:buSzPct val="125000"/>
              <a:buNone/>
            </a:pPr>
            <a:r>
              <a:rPr lang="en-US" sz="2500" b="1" dirty="0">
                <a:solidFill>
                  <a:schemeClr val="bg1"/>
                </a:solidFill>
              </a:rPr>
              <a:t>DAEF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4576E39-EF36-4DA1-8518-91463966EFC6}"/>
              </a:ext>
            </a:extLst>
          </p:cNvPr>
          <p:cNvSpPr txBox="1">
            <a:spLocks/>
          </p:cNvSpPr>
          <p:nvPr/>
        </p:nvSpPr>
        <p:spPr>
          <a:xfrm>
            <a:off x="6513638" y="433348"/>
            <a:ext cx="6465383" cy="1151145"/>
          </a:xfrm>
          <a:prstGeom prst="parallelogram">
            <a:avLst>
              <a:gd name="adj" fmla="val 44740"/>
            </a:avLst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C00000"/>
              </a:buClr>
              <a:buSzPct val="125000"/>
              <a:buNone/>
            </a:pPr>
            <a:r>
              <a:rPr lang="en-US" sz="3200" dirty="0"/>
              <a:t>Disaster Assistance Emergency Fund</a:t>
            </a:r>
          </a:p>
        </p:txBody>
      </p:sp>
      <p:pic>
        <p:nvPicPr>
          <p:cNvPr id="8" name="Picture 7" descr="A close up of a sign&#10;&#10;Description generated with high confidence">
            <a:extLst>
              <a:ext uri="{FF2B5EF4-FFF2-40B4-BE49-F238E27FC236}">
                <a16:creationId xmlns:a16="http://schemas.microsoft.com/office/drawing/2014/main" id="{41EA5C36-0CF3-44B2-93D1-CF98BCFEC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494" y="2411270"/>
            <a:ext cx="5713384" cy="4207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363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uiExpand="1" build="p"/>
      <p:bldP spid="4" grpId="0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65BF8DFA-6AC3-4EB4-BA9D-848AC8E827DB}"/>
              </a:ext>
            </a:extLst>
          </p:cNvPr>
          <p:cNvSpPr/>
          <p:nvPr/>
        </p:nvSpPr>
        <p:spPr>
          <a:xfrm>
            <a:off x="-501065" y="681037"/>
            <a:ext cx="5723695" cy="681037"/>
          </a:xfrm>
          <a:prstGeom prst="parallelogram">
            <a:avLst>
              <a:gd name="adj" fmla="val 47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79435-9F6F-4645-9FA5-335E81C46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830751" cy="681037"/>
          </a:xfrm>
        </p:spPr>
        <p:txBody>
          <a:bodyPr>
            <a:no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Corbel" panose="020B0503020204020204" pitchFamily="34" charset="0"/>
              </a:rPr>
              <a:t>USAID/FEMA Operational Blueprint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66162-5B7F-41BC-ABC8-BE6D89D52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33766"/>
            <a:ext cx="7697337" cy="4524234"/>
          </a:xfrm>
        </p:spPr>
        <p:txBody>
          <a:bodyPr>
            <a:normAutofit fontScale="92500" lnSpcReduction="10000"/>
          </a:bodyPr>
          <a:lstStyle/>
          <a:p>
            <a:pPr marL="463550">
              <a:lnSpc>
                <a:spcPct val="100000"/>
              </a:lnSpc>
              <a:buClr>
                <a:srgbClr val="C00000"/>
              </a:buClr>
              <a:buSzPct val="125000"/>
            </a:pPr>
            <a:r>
              <a:rPr lang="en-US" sz="3000" dirty="0"/>
              <a:t>Requested by the affected compact nation</a:t>
            </a:r>
          </a:p>
          <a:p>
            <a:pPr marL="920750" lvl="1">
              <a:lnSpc>
                <a:spcPct val="100000"/>
              </a:lnSpc>
              <a:buClr>
                <a:srgbClr val="C00000"/>
              </a:buClr>
              <a:buSzPct val="125000"/>
            </a:pPr>
            <a:r>
              <a:rPr lang="en-US" dirty="0"/>
              <a:t>within </a:t>
            </a:r>
            <a:r>
              <a:rPr lang="en-US" dirty="0">
                <a:solidFill>
                  <a:srgbClr val="C00000"/>
                </a:solidFill>
              </a:rPr>
              <a:t>10 days </a:t>
            </a:r>
            <a:r>
              <a:rPr lang="en-US" dirty="0"/>
              <a:t>of the FSM/RMI Declaration</a:t>
            </a:r>
          </a:p>
          <a:p>
            <a:pPr marL="920750" lvl="1">
              <a:lnSpc>
                <a:spcPct val="100000"/>
              </a:lnSpc>
              <a:buClr>
                <a:srgbClr val="C00000"/>
              </a:buClr>
              <a:buSzPct val="125000"/>
            </a:pPr>
            <a:r>
              <a:rPr lang="en-US" dirty="0"/>
              <a:t>includes a </a:t>
            </a:r>
            <a:r>
              <a:rPr lang="en-US" b="1" dirty="0"/>
              <a:t>comprehensive list of damages</a:t>
            </a:r>
          </a:p>
          <a:p>
            <a:pPr marL="463550">
              <a:lnSpc>
                <a:spcPct val="100000"/>
              </a:lnSpc>
              <a:buClr>
                <a:srgbClr val="C00000"/>
              </a:buClr>
              <a:buSzPct val="125000"/>
            </a:pPr>
            <a:r>
              <a:rPr lang="en-US" sz="3000" dirty="0"/>
              <a:t>For the purpose of: </a:t>
            </a:r>
          </a:p>
          <a:p>
            <a:pPr marL="920750" lvl="1">
              <a:lnSpc>
                <a:spcPct val="100000"/>
              </a:lnSpc>
              <a:buClr>
                <a:srgbClr val="C00000"/>
              </a:buClr>
              <a:buSzPct val="125000"/>
            </a:pPr>
            <a:r>
              <a:rPr lang="en-US" dirty="0"/>
              <a:t>Validating disaster related Damages to determine if USG supplemental disaster assistance is warranted, </a:t>
            </a:r>
          </a:p>
          <a:p>
            <a:pPr marL="920750" lvl="1">
              <a:lnSpc>
                <a:spcPct val="100000"/>
              </a:lnSpc>
              <a:buClr>
                <a:srgbClr val="C00000"/>
              </a:buClr>
              <a:buSzPct val="125000"/>
            </a:pPr>
            <a:r>
              <a:rPr lang="en-US" dirty="0"/>
              <a:t>to inform response and reconstruction planning. </a:t>
            </a:r>
          </a:p>
          <a:p>
            <a:pPr marL="463550">
              <a:lnSpc>
                <a:spcPct val="100000"/>
              </a:lnSpc>
              <a:buClr>
                <a:srgbClr val="C00000"/>
              </a:buClr>
              <a:buSzPct val="125000"/>
            </a:pPr>
            <a:r>
              <a:rPr lang="en-US" sz="3000" dirty="0"/>
              <a:t>Requires participation of FEMA, USAID, FSM National Gov &amp; Local/State Gov.</a:t>
            </a:r>
          </a:p>
          <a:p>
            <a:pPr marL="463550">
              <a:lnSpc>
                <a:spcPct val="100000"/>
              </a:lnSpc>
              <a:buClr>
                <a:srgbClr val="C00000"/>
              </a:buClr>
              <a:buSzPct val="125000"/>
            </a:pPr>
            <a:r>
              <a:rPr lang="en-US" sz="3000" dirty="0"/>
              <a:t>Should be completed in no longer than </a:t>
            </a:r>
            <a:r>
              <a:rPr lang="en-US" sz="3000" dirty="0">
                <a:solidFill>
                  <a:srgbClr val="C00000"/>
                </a:solidFill>
              </a:rPr>
              <a:t>30 days</a:t>
            </a:r>
          </a:p>
          <a:p>
            <a:pPr marL="463550">
              <a:lnSpc>
                <a:spcPct val="100000"/>
              </a:lnSpc>
              <a:buClr>
                <a:srgbClr val="C00000"/>
              </a:buClr>
              <a:buSzPct val="125000"/>
            </a:pPr>
            <a:endParaRPr lang="en-US" sz="3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8312BF3-E1D2-46DC-841D-6DE58BEC22C2}"/>
              </a:ext>
            </a:extLst>
          </p:cNvPr>
          <p:cNvSpPr txBox="1">
            <a:spLocks/>
          </p:cNvSpPr>
          <p:nvPr/>
        </p:nvSpPr>
        <p:spPr>
          <a:xfrm>
            <a:off x="1" y="627718"/>
            <a:ext cx="5820508" cy="802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solidFill>
                  <a:srgbClr val="C00000"/>
                </a:solidFill>
                <a:latin typeface="Corbel" panose="020B0503020204020204" pitchFamily="34" charset="0"/>
              </a:rPr>
              <a:t>Key Processes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BD32A75-9756-44BE-9CEE-1AB753DEC90E}"/>
              </a:ext>
            </a:extLst>
          </p:cNvPr>
          <p:cNvSpPr txBox="1">
            <a:spLocks/>
          </p:cNvSpPr>
          <p:nvPr/>
        </p:nvSpPr>
        <p:spPr>
          <a:xfrm>
            <a:off x="-286603" y="1466828"/>
            <a:ext cx="4097883" cy="543260"/>
          </a:xfrm>
          <a:prstGeom prst="parallelogram">
            <a:avLst>
              <a:gd name="adj" fmla="val 44831"/>
            </a:avLst>
          </a:prstGeom>
          <a:solidFill>
            <a:srgbClr val="C00000"/>
          </a:solidFill>
          <a:effectLst>
            <a:outerShdw blurRad="165100" dist="101600" dir="6000000" sx="103000" sy="103000" algn="tl" rotWithShape="0">
              <a:prstClr val="black">
                <a:alpha val="40000"/>
              </a:prstClr>
            </a:outerShdw>
          </a:effectLst>
        </p:spPr>
        <p:txBody>
          <a:bodyPr vert="horz" lIns="91440" tIns="0" rIns="9144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rgbClr val="C00000"/>
              </a:buClr>
              <a:buSzPct val="125000"/>
              <a:buNone/>
            </a:pPr>
            <a:r>
              <a:rPr lang="en-US" sz="2500" b="1" dirty="0">
                <a:solidFill>
                  <a:schemeClr val="bg1"/>
                </a:solidFill>
              </a:rPr>
              <a:t>JDA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4576E39-EF36-4DA1-8518-91463966EFC6}"/>
              </a:ext>
            </a:extLst>
          </p:cNvPr>
          <p:cNvSpPr txBox="1">
            <a:spLocks/>
          </p:cNvSpPr>
          <p:nvPr/>
        </p:nvSpPr>
        <p:spPr>
          <a:xfrm>
            <a:off x="6513638" y="433348"/>
            <a:ext cx="6465383" cy="1151145"/>
          </a:xfrm>
          <a:prstGeom prst="parallelogram">
            <a:avLst>
              <a:gd name="adj" fmla="val 44740"/>
            </a:avLst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8" indent="0">
              <a:lnSpc>
                <a:spcPct val="100000"/>
              </a:lnSpc>
              <a:buClr>
                <a:srgbClr val="C00000"/>
              </a:buClr>
              <a:buSzPct val="125000"/>
              <a:buNone/>
            </a:pPr>
            <a:r>
              <a:rPr lang="en-US" sz="3200" dirty="0"/>
              <a:t>Joint Damage Assessment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EA5C36-0CF3-44B2-93D1-CF98BCFEC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897" y="2132722"/>
            <a:ext cx="5454515" cy="4090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600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uiExpand="1" build="p"/>
      <p:bldP spid="4" grpId="0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65BF8DFA-6AC3-4EB4-BA9D-848AC8E827DB}"/>
              </a:ext>
            </a:extLst>
          </p:cNvPr>
          <p:cNvSpPr/>
          <p:nvPr/>
        </p:nvSpPr>
        <p:spPr>
          <a:xfrm>
            <a:off x="-501065" y="681037"/>
            <a:ext cx="5723695" cy="681037"/>
          </a:xfrm>
          <a:prstGeom prst="parallelogram">
            <a:avLst>
              <a:gd name="adj" fmla="val 47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79435-9F6F-4645-9FA5-335E81C46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830751" cy="681037"/>
          </a:xfrm>
        </p:spPr>
        <p:txBody>
          <a:bodyPr>
            <a:no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Corbel" panose="020B0503020204020204" pitchFamily="34" charset="0"/>
              </a:rPr>
              <a:t>USAID/FEMA Operational Blueprint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66162-5B7F-41BC-ABC8-BE6D89D52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33766"/>
            <a:ext cx="5307291" cy="4524234"/>
          </a:xfrm>
        </p:spPr>
        <p:txBody>
          <a:bodyPr>
            <a:normAutofit/>
          </a:bodyPr>
          <a:lstStyle/>
          <a:p>
            <a:pPr marL="463550">
              <a:lnSpc>
                <a:spcPct val="100000"/>
              </a:lnSpc>
              <a:buClr>
                <a:srgbClr val="C00000"/>
              </a:buClr>
              <a:buSzPct val="125000"/>
            </a:pPr>
            <a:r>
              <a:rPr lang="en-US" dirty="0"/>
              <a:t>For situations where a catastrophe is of unusual severity and magnitude </a:t>
            </a:r>
          </a:p>
          <a:p>
            <a:pPr marL="463550">
              <a:lnSpc>
                <a:spcPct val="100000"/>
              </a:lnSpc>
              <a:buClr>
                <a:srgbClr val="C00000"/>
              </a:buClr>
              <a:buSzPct val="125000"/>
            </a:pPr>
            <a:r>
              <a:rPr lang="en-US" sz="3000" dirty="0"/>
              <a:t>For the purpose of expediting a US PDD Request</a:t>
            </a:r>
          </a:p>
          <a:p>
            <a:pPr marL="463550">
              <a:lnSpc>
                <a:spcPct val="100000"/>
              </a:lnSpc>
              <a:buClr>
                <a:srgbClr val="C00000"/>
              </a:buClr>
              <a:buSzPct val="125000"/>
            </a:pPr>
            <a:r>
              <a:rPr lang="en-US" sz="3000" dirty="0"/>
              <a:t>A full JDA will still be conducted.</a:t>
            </a:r>
          </a:p>
          <a:p>
            <a:pPr marL="234950" indent="0">
              <a:lnSpc>
                <a:spcPct val="100000"/>
              </a:lnSpc>
              <a:buClr>
                <a:srgbClr val="C00000"/>
              </a:buClr>
              <a:buSzPct val="125000"/>
              <a:buNone/>
            </a:pPr>
            <a:endParaRPr lang="en-US" sz="3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8312BF3-E1D2-46DC-841D-6DE58BEC22C2}"/>
              </a:ext>
            </a:extLst>
          </p:cNvPr>
          <p:cNvSpPr txBox="1">
            <a:spLocks/>
          </p:cNvSpPr>
          <p:nvPr/>
        </p:nvSpPr>
        <p:spPr>
          <a:xfrm>
            <a:off x="1" y="627718"/>
            <a:ext cx="5820508" cy="802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solidFill>
                  <a:srgbClr val="C00000"/>
                </a:solidFill>
                <a:latin typeface="Corbel" panose="020B0503020204020204" pitchFamily="34" charset="0"/>
              </a:rPr>
              <a:t>Key Processes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BD32A75-9756-44BE-9CEE-1AB753DEC90E}"/>
              </a:ext>
            </a:extLst>
          </p:cNvPr>
          <p:cNvSpPr txBox="1">
            <a:spLocks/>
          </p:cNvSpPr>
          <p:nvPr/>
        </p:nvSpPr>
        <p:spPr>
          <a:xfrm>
            <a:off x="-286603" y="1466828"/>
            <a:ext cx="4097883" cy="543260"/>
          </a:xfrm>
          <a:prstGeom prst="parallelogram">
            <a:avLst>
              <a:gd name="adj" fmla="val 44831"/>
            </a:avLst>
          </a:prstGeom>
          <a:solidFill>
            <a:srgbClr val="C00000"/>
          </a:solidFill>
          <a:effectLst>
            <a:outerShdw blurRad="165100" dist="101600" dir="6000000" sx="103000" sy="103000" algn="tl" rotWithShape="0">
              <a:prstClr val="black">
                <a:alpha val="40000"/>
              </a:prstClr>
            </a:outerShdw>
          </a:effectLst>
        </p:spPr>
        <p:txBody>
          <a:bodyPr vert="horz" lIns="91440" tIns="0" rIns="9144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rgbClr val="C00000"/>
              </a:buClr>
              <a:buSzPct val="125000"/>
              <a:buNone/>
            </a:pPr>
            <a:r>
              <a:rPr lang="en-US" sz="2500" b="1" dirty="0">
                <a:solidFill>
                  <a:schemeClr val="bg1"/>
                </a:solidFill>
              </a:rPr>
              <a:t>Abbreviated JDA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4576E39-EF36-4DA1-8518-91463966EFC6}"/>
              </a:ext>
            </a:extLst>
          </p:cNvPr>
          <p:cNvSpPr txBox="1">
            <a:spLocks/>
          </p:cNvSpPr>
          <p:nvPr/>
        </p:nvSpPr>
        <p:spPr>
          <a:xfrm>
            <a:off x="4312346" y="194310"/>
            <a:ext cx="10828008" cy="6446520"/>
          </a:xfrm>
          <a:prstGeom prst="parallelogram">
            <a:avLst>
              <a:gd name="adj" fmla="val 44740"/>
            </a:avLst>
          </a:prstGeom>
          <a:blipFill>
            <a:blip r:embed="rId3"/>
            <a:stretch>
              <a:fillRect/>
            </a:stretch>
          </a:blipFill>
          <a:ln>
            <a:solidFill>
              <a:srgbClr val="C000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8" indent="0">
              <a:lnSpc>
                <a:spcPct val="100000"/>
              </a:lnSpc>
              <a:buClr>
                <a:srgbClr val="C00000"/>
              </a:buClr>
              <a:buSzPct val="125000"/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3679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4" grpId="0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65BF8DFA-6AC3-4EB4-BA9D-848AC8E827DB}"/>
              </a:ext>
            </a:extLst>
          </p:cNvPr>
          <p:cNvSpPr/>
          <p:nvPr/>
        </p:nvSpPr>
        <p:spPr>
          <a:xfrm>
            <a:off x="-501065" y="681037"/>
            <a:ext cx="5723695" cy="681037"/>
          </a:xfrm>
          <a:prstGeom prst="parallelogram">
            <a:avLst>
              <a:gd name="adj" fmla="val 47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79435-9F6F-4645-9FA5-335E81C46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830751" cy="681037"/>
          </a:xfrm>
        </p:spPr>
        <p:txBody>
          <a:bodyPr>
            <a:no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Corbel" panose="020B0503020204020204" pitchFamily="34" charset="0"/>
              </a:rPr>
              <a:t>USAID/FEMA Operational Blueprint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66162-5B7F-41BC-ABC8-BE6D89D52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2721" y="1753988"/>
            <a:ext cx="7967829" cy="4865176"/>
          </a:xfrm>
        </p:spPr>
        <p:txBody>
          <a:bodyPr>
            <a:normAutofit fontScale="92500"/>
          </a:bodyPr>
          <a:lstStyle/>
          <a:p>
            <a:pPr marL="463550">
              <a:lnSpc>
                <a:spcPct val="100000"/>
              </a:lnSpc>
              <a:buClr>
                <a:srgbClr val="C00000"/>
              </a:buClr>
              <a:buSzPct val="125000"/>
            </a:pPr>
            <a:r>
              <a:rPr lang="en-US" sz="3000" dirty="0"/>
              <a:t>Requested formally and in writing by the FSM/RMI President to the USG within </a:t>
            </a:r>
            <a:r>
              <a:rPr lang="en-US" sz="3000" dirty="0">
                <a:solidFill>
                  <a:srgbClr val="C00000"/>
                </a:solidFill>
              </a:rPr>
              <a:t>60 days</a:t>
            </a:r>
            <a:r>
              <a:rPr lang="en-US" sz="3000" dirty="0"/>
              <a:t> of the Nations own disaster declaration, and typically following the completion of the JDA.</a:t>
            </a:r>
            <a:endParaRPr lang="en-US" sz="2400" dirty="0"/>
          </a:p>
          <a:p>
            <a:pPr marL="463550">
              <a:lnSpc>
                <a:spcPct val="100000"/>
              </a:lnSpc>
              <a:buClr>
                <a:srgbClr val="C00000"/>
              </a:buClr>
              <a:buSzPct val="125000"/>
            </a:pPr>
            <a:r>
              <a:rPr lang="en-US" sz="3000" dirty="0"/>
              <a:t>Other requirements:</a:t>
            </a:r>
          </a:p>
          <a:p>
            <a:pPr marL="920750" lvl="1">
              <a:lnSpc>
                <a:spcPct val="100000"/>
              </a:lnSpc>
              <a:buClr>
                <a:srgbClr val="C00000"/>
              </a:buClr>
              <a:buSzPct val="125000"/>
            </a:pPr>
            <a:r>
              <a:rPr lang="en-US" sz="2600" dirty="0"/>
              <a:t>A disaster declaration by the affected nation</a:t>
            </a:r>
          </a:p>
          <a:p>
            <a:pPr marL="920750" lvl="1">
              <a:lnSpc>
                <a:spcPct val="100000"/>
              </a:lnSpc>
              <a:buClr>
                <a:srgbClr val="C00000"/>
              </a:buClr>
              <a:buSzPct val="125000"/>
            </a:pPr>
            <a:r>
              <a:rPr lang="en-US" sz="2600" dirty="0"/>
              <a:t>Utilization of its own recourses (including DAEF)</a:t>
            </a:r>
          </a:p>
          <a:p>
            <a:pPr marL="920750" lvl="1">
              <a:lnSpc>
                <a:spcPct val="100000"/>
              </a:lnSpc>
              <a:buClr>
                <a:srgbClr val="C00000"/>
              </a:buClr>
              <a:buSzPct val="125000"/>
            </a:pPr>
            <a:r>
              <a:rPr lang="en-US" sz="2600" dirty="0"/>
              <a:t>Formal request to the UN for assistance (written)</a:t>
            </a:r>
          </a:p>
          <a:p>
            <a:pPr marL="463550">
              <a:lnSpc>
                <a:spcPct val="100000"/>
              </a:lnSpc>
              <a:buClr>
                <a:srgbClr val="C00000"/>
              </a:buClr>
              <a:buSzPct val="125000"/>
            </a:pPr>
            <a:r>
              <a:rPr lang="en-US" sz="3000" dirty="0"/>
              <a:t>The US President’s decisions will be provided to the requesting nation by the US Embassy’s COM.</a:t>
            </a:r>
            <a:endParaRPr lang="en-US" sz="2600" dirty="0"/>
          </a:p>
          <a:p>
            <a:pPr marL="920750" lvl="1">
              <a:lnSpc>
                <a:spcPct val="100000"/>
              </a:lnSpc>
              <a:buClr>
                <a:srgbClr val="C00000"/>
              </a:buClr>
              <a:buSzPct val="125000"/>
            </a:pPr>
            <a:endParaRPr lang="en-US" sz="26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8312BF3-E1D2-46DC-841D-6DE58BEC22C2}"/>
              </a:ext>
            </a:extLst>
          </p:cNvPr>
          <p:cNvSpPr txBox="1">
            <a:spLocks/>
          </p:cNvSpPr>
          <p:nvPr/>
        </p:nvSpPr>
        <p:spPr>
          <a:xfrm>
            <a:off x="1" y="627718"/>
            <a:ext cx="5820508" cy="802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solidFill>
                  <a:srgbClr val="C00000"/>
                </a:solidFill>
                <a:latin typeface="Corbel" panose="020B0503020204020204" pitchFamily="34" charset="0"/>
              </a:rPr>
              <a:t>Key Processes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4576E39-EF36-4DA1-8518-91463966EFC6}"/>
              </a:ext>
            </a:extLst>
          </p:cNvPr>
          <p:cNvSpPr txBox="1">
            <a:spLocks/>
          </p:cNvSpPr>
          <p:nvPr/>
        </p:nvSpPr>
        <p:spPr>
          <a:xfrm>
            <a:off x="6513639" y="352426"/>
            <a:ext cx="6268912" cy="1232068"/>
          </a:xfrm>
          <a:prstGeom prst="parallelogram">
            <a:avLst>
              <a:gd name="adj" fmla="val 44740"/>
            </a:avLst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rgbClr val="C00000"/>
              </a:buClr>
              <a:buSzPct val="125000"/>
              <a:buNone/>
            </a:pPr>
            <a:r>
              <a:rPr lang="en-US" dirty="0"/>
              <a:t>Request for a US Presidentially Declared Disaster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EA5C36-0CF3-44B2-93D1-CF98BCFEC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03" y="2253959"/>
            <a:ext cx="3367818" cy="4285398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BD32A75-9756-44BE-9CEE-1AB753DEC90E}"/>
              </a:ext>
            </a:extLst>
          </p:cNvPr>
          <p:cNvSpPr txBox="1">
            <a:spLocks/>
          </p:cNvSpPr>
          <p:nvPr/>
        </p:nvSpPr>
        <p:spPr>
          <a:xfrm>
            <a:off x="-286603" y="1466828"/>
            <a:ext cx="4097883" cy="543260"/>
          </a:xfrm>
          <a:prstGeom prst="parallelogram">
            <a:avLst>
              <a:gd name="adj" fmla="val 44831"/>
            </a:avLst>
          </a:prstGeom>
          <a:solidFill>
            <a:srgbClr val="C00000"/>
          </a:solidFill>
          <a:effectLst>
            <a:outerShdw blurRad="165100" dist="101600" dir="6000000" sx="103000" sy="103000" algn="tl" rotWithShape="0">
              <a:prstClr val="black">
                <a:alpha val="40000"/>
              </a:prstClr>
            </a:outerShdw>
          </a:effectLst>
        </p:spPr>
        <p:txBody>
          <a:bodyPr vert="horz" lIns="91440" tIns="0" rIns="9144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rgbClr val="C00000"/>
              </a:buClr>
              <a:buSzPct val="125000"/>
              <a:buNone/>
            </a:pPr>
            <a:r>
              <a:rPr lang="en-US" sz="2500" b="1" dirty="0">
                <a:solidFill>
                  <a:schemeClr val="bg1"/>
                </a:solidFill>
              </a:rPr>
              <a:t>Request for a U.S. PDD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383214-AE38-4030-809B-937ED456A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62" y="2377604"/>
            <a:ext cx="3367818" cy="428539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1552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uiExpand="1" build="p"/>
      <p:bldP spid="4" grpId="0"/>
      <p:bldP spid="11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65BF8DFA-6AC3-4EB4-BA9D-848AC8E827DB}"/>
              </a:ext>
            </a:extLst>
          </p:cNvPr>
          <p:cNvSpPr/>
          <p:nvPr/>
        </p:nvSpPr>
        <p:spPr>
          <a:xfrm>
            <a:off x="-501065" y="681037"/>
            <a:ext cx="5820508" cy="681037"/>
          </a:xfrm>
          <a:prstGeom prst="parallelogram">
            <a:avLst>
              <a:gd name="adj" fmla="val 47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79435-9F6F-4645-9FA5-335E81C46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830751" cy="681037"/>
          </a:xfrm>
        </p:spPr>
        <p:txBody>
          <a:bodyPr>
            <a:no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Corbel" panose="020B0503020204020204" pitchFamily="34" charset="0"/>
              </a:rPr>
              <a:t>USAID/FEMA Operational Blueprint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8312BF3-E1D2-46DC-841D-6DE58BEC22C2}"/>
              </a:ext>
            </a:extLst>
          </p:cNvPr>
          <p:cNvSpPr txBox="1">
            <a:spLocks/>
          </p:cNvSpPr>
          <p:nvPr/>
        </p:nvSpPr>
        <p:spPr>
          <a:xfrm>
            <a:off x="1" y="627718"/>
            <a:ext cx="5820508" cy="802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solidFill>
                  <a:srgbClr val="C00000"/>
                </a:solidFill>
                <a:latin typeface="Corbel" panose="020B0503020204020204" pitchFamily="34" charset="0"/>
              </a:rPr>
              <a:t>The usual flow / Timeline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4576E39-EF36-4DA1-8518-91463966EFC6}"/>
              </a:ext>
            </a:extLst>
          </p:cNvPr>
          <p:cNvSpPr txBox="1">
            <a:spLocks/>
          </p:cNvSpPr>
          <p:nvPr/>
        </p:nvSpPr>
        <p:spPr>
          <a:xfrm>
            <a:off x="6513638" y="478472"/>
            <a:ext cx="6383211" cy="1093154"/>
          </a:xfrm>
          <a:prstGeom prst="parallelogram">
            <a:avLst>
              <a:gd name="adj" fmla="val 45394"/>
            </a:avLst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rgbClr val="C00000"/>
              </a:buClr>
              <a:buSzPct val="125000"/>
              <a:buNone/>
            </a:pPr>
            <a:r>
              <a:rPr lang="en-US" sz="3600" dirty="0"/>
              <a:t>Community &amp; State Level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A7CC5452-1B89-4523-9FFC-6A430D716D10}"/>
              </a:ext>
            </a:extLst>
          </p:cNvPr>
          <p:cNvSpPr/>
          <p:nvPr/>
        </p:nvSpPr>
        <p:spPr>
          <a:xfrm>
            <a:off x="287080" y="4740827"/>
            <a:ext cx="2863892" cy="1883698"/>
          </a:xfrm>
          <a:prstGeom prst="wedgeRectCallout">
            <a:avLst>
              <a:gd name="adj1" fmla="val 19538"/>
              <a:gd name="adj2" fmla="val -68561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Mayors use Initial Damage Assessment forms to collect information on the current situation &amp; report to  the State DCO.</a:t>
            </a: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92483468-5ED7-4B9C-8F04-023F3C173F57}"/>
              </a:ext>
            </a:extLst>
          </p:cNvPr>
          <p:cNvSpPr/>
          <p:nvPr/>
        </p:nvSpPr>
        <p:spPr>
          <a:xfrm>
            <a:off x="3182877" y="2096182"/>
            <a:ext cx="2495486" cy="1883698"/>
          </a:xfrm>
          <a:prstGeom prst="wedgeRectCallout">
            <a:avLst>
              <a:gd name="adj1" fmla="val -21361"/>
              <a:gd name="adj2" fmla="val 68036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State DCO compiles Initial Damage Assessment Information, Reports to SDC, and SDC reports to Governor.</a:t>
            </a:r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DE7151E6-C6CD-48BF-A73C-B8AD7B22BD3D}"/>
              </a:ext>
            </a:extLst>
          </p:cNvPr>
          <p:cNvSpPr/>
          <p:nvPr/>
        </p:nvSpPr>
        <p:spPr>
          <a:xfrm>
            <a:off x="5857055" y="2096182"/>
            <a:ext cx="2484378" cy="1883698"/>
          </a:xfrm>
          <a:prstGeom prst="wedgeRectCallout">
            <a:avLst>
              <a:gd name="adj1" fmla="val -62177"/>
              <a:gd name="adj2" fmla="val -23405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Governor elects to declare a </a:t>
            </a:r>
            <a:r>
              <a:rPr lang="en-US" u="sng" dirty="0">
                <a:solidFill>
                  <a:schemeClr val="tx1"/>
                </a:solidFill>
              </a:rPr>
              <a:t>state of emergency</a:t>
            </a:r>
            <a:r>
              <a:rPr lang="en-US" dirty="0">
                <a:solidFill>
                  <a:schemeClr val="tx1"/>
                </a:solidFill>
              </a:rPr>
              <a:t>, and begins using its own resources to respond to immediate needs.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EB49CB6B-BD5F-4D37-9F64-2D9C4226DBCD}"/>
              </a:ext>
            </a:extLst>
          </p:cNvPr>
          <p:cNvSpPr/>
          <p:nvPr/>
        </p:nvSpPr>
        <p:spPr>
          <a:xfrm>
            <a:off x="10015870" y="5188272"/>
            <a:ext cx="1889050" cy="988808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804ED2D-716E-4E43-B441-55A8316A6445}"/>
              </a:ext>
            </a:extLst>
          </p:cNvPr>
          <p:cNvGrpSpPr/>
          <p:nvPr/>
        </p:nvGrpSpPr>
        <p:grpSpPr>
          <a:xfrm>
            <a:off x="-106325" y="3563605"/>
            <a:ext cx="12078585" cy="1015663"/>
            <a:chOff x="-106325" y="3563605"/>
            <a:chExt cx="12078585" cy="1015663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2FC00A0-1D9D-49AD-8099-A88BC98CBB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06325" y="4348161"/>
              <a:ext cx="12078585" cy="1"/>
            </a:xfrm>
            <a:prstGeom prst="straightConnector1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8D8CEF0-BC6A-45D0-A1DD-2E83496C1647}"/>
                </a:ext>
              </a:extLst>
            </p:cNvPr>
            <p:cNvSpPr/>
            <p:nvPr/>
          </p:nvSpPr>
          <p:spPr>
            <a:xfrm>
              <a:off x="8615375" y="3563605"/>
              <a:ext cx="2743200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b="1" cap="none" spc="0" dirty="0">
                  <a:ln w="12700">
                    <a:noFill/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TIME</a:t>
              </a:r>
            </a:p>
          </p:txBody>
        </p:sp>
      </p:grp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9F1A01E1-CFE3-416E-B8D6-ACA09CAC1DDD}"/>
              </a:ext>
            </a:extLst>
          </p:cNvPr>
          <p:cNvSpPr/>
          <p:nvPr/>
        </p:nvSpPr>
        <p:spPr>
          <a:xfrm>
            <a:off x="3437481" y="4744694"/>
            <a:ext cx="2495486" cy="1883698"/>
          </a:xfrm>
          <a:prstGeom prst="wedgeRectCallout">
            <a:avLst>
              <a:gd name="adj1" fmla="val 54055"/>
              <a:gd name="adj2" fmla="val -10299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If it is within the State’s means and capacity to respond and meet all of the needs, then there is no further escalations. 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975A9C37-176C-40D4-9AEF-D76AB417448F}"/>
              </a:ext>
            </a:extLst>
          </p:cNvPr>
          <p:cNvSpPr/>
          <p:nvPr/>
        </p:nvSpPr>
        <p:spPr>
          <a:xfrm>
            <a:off x="6262583" y="4740827"/>
            <a:ext cx="3859612" cy="1883698"/>
          </a:xfrm>
          <a:prstGeom prst="wedgeRectCallout">
            <a:avLst>
              <a:gd name="adj1" fmla="val -55673"/>
              <a:gd name="adj2" fmla="val -10299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If it is </a:t>
            </a:r>
            <a:r>
              <a:rPr lang="en-US" u="sng" dirty="0">
                <a:solidFill>
                  <a:schemeClr val="tx1"/>
                </a:solidFill>
              </a:rPr>
              <a:t>NOT</a:t>
            </a:r>
            <a:r>
              <a:rPr lang="en-US" dirty="0">
                <a:solidFill>
                  <a:schemeClr val="tx1"/>
                </a:solidFill>
              </a:rPr>
              <a:t> within the State Capacity to respond and to meet the need, then the Governor Declares a State of Disaster &amp; formally requests assistance from the FSM Government along with a situation report &amp; action plan.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A5D79B9-70EF-4C7B-BC17-8A05A8C22461}"/>
              </a:ext>
            </a:extLst>
          </p:cNvPr>
          <p:cNvGrpSpPr/>
          <p:nvPr/>
        </p:nvGrpSpPr>
        <p:grpSpPr>
          <a:xfrm>
            <a:off x="167055" y="1691762"/>
            <a:ext cx="2743200" cy="2933123"/>
            <a:chOff x="167055" y="1691762"/>
            <a:chExt cx="2743200" cy="2933123"/>
          </a:xfrm>
        </p:grpSpPr>
        <p:sp>
          <p:nvSpPr>
            <p:cNvPr id="9" name="Explosion: 8 Points 8">
              <a:extLst>
                <a:ext uri="{FF2B5EF4-FFF2-40B4-BE49-F238E27FC236}">
                  <a16:creationId xmlns:a16="http://schemas.microsoft.com/office/drawing/2014/main" id="{1A662C1C-8FA8-472B-B551-E5C6ACB8FDA7}"/>
                </a:ext>
              </a:extLst>
            </p:cNvPr>
            <p:cNvSpPr/>
            <p:nvPr/>
          </p:nvSpPr>
          <p:spPr>
            <a:xfrm>
              <a:off x="167055" y="1691762"/>
              <a:ext cx="2743200" cy="2536262"/>
            </a:xfrm>
            <a:prstGeom prst="irregularSeal1">
              <a:avLst/>
            </a:prstGeom>
            <a:solidFill>
              <a:srgbClr val="C0000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1270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w Cen MT Condensed Extra Bold" panose="020B0803020202020204" pitchFamily="34" charset="0"/>
                </a:rPr>
                <a:t>HAZARD </a:t>
              </a:r>
            </a:p>
            <a:p>
              <a:pPr algn="ctr"/>
              <a:r>
                <a:rPr lang="en-US" sz="3200" dirty="0">
                  <a:latin typeface="Tw Cen MT Condensed Extra Bold" panose="020B0803020202020204" pitchFamily="34" charset="0"/>
                </a:rPr>
                <a:t>EVENT</a:t>
              </a:r>
            </a:p>
          </p:txBody>
        </p:sp>
        <p:sp>
          <p:nvSpPr>
            <p:cNvPr id="17" name="Explosion: 8 Points 16">
              <a:extLst>
                <a:ext uri="{FF2B5EF4-FFF2-40B4-BE49-F238E27FC236}">
                  <a16:creationId xmlns:a16="http://schemas.microsoft.com/office/drawing/2014/main" id="{4AD04A48-D6B6-4ADD-9024-BDC49F1D1E30}"/>
                </a:ext>
              </a:extLst>
            </p:cNvPr>
            <p:cNvSpPr/>
            <p:nvPr/>
          </p:nvSpPr>
          <p:spPr>
            <a:xfrm>
              <a:off x="1020726" y="4071437"/>
              <a:ext cx="489098" cy="553448"/>
            </a:xfrm>
            <a:prstGeom prst="irregularSeal1">
              <a:avLst/>
            </a:prstGeom>
            <a:solidFill>
              <a:srgbClr val="C0000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506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4" grpId="0"/>
      <p:bldP spid="11" grpId="0" animBg="1"/>
      <p:bldP spid="16" grpId="0" animBg="1"/>
      <p:bldP spid="19" grpId="0" animBg="1"/>
      <p:bldP spid="20" grpId="0" animBg="1"/>
      <p:bldP spid="23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65BF8DFA-6AC3-4EB4-BA9D-848AC8E827DB}"/>
              </a:ext>
            </a:extLst>
          </p:cNvPr>
          <p:cNvSpPr/>
          <p:nvPr/>
        </p:nvSpPr>
        <p:spPr>
          <a:xfrm>
            <a:off x="-501065" y="681037"/>
            <a:ext cx="5820508" cy="681037"/>
          </a:xfrm>
          <a:prstGeom prst="parallelogram">
            <a:avLst>
              <a:gd name="adj" fmla="val 47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79435-9F6F-4645-9FA5-335E81C46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830751" cy="681037"/>
          </a:xfrm>
        </p:spPr>
        <p:txBody>
          <a:bodyPr>
            <a:no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Corbel" panose="020B0503020204020204" pitchFamily="34" charset="0"/>
              </a:rPr>
              <a:t>USAID/FEMA Operational Blueprint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8312BF3-E1D2-46DC-841D-6DE58BEC22C2}"/>
              </a:ext>
            </a:extLst>
          </p:cNvPr>
          <p:cNvSpPr txBox="1">
            <a:spLocks/>
          </p:cNvSpPr>
          <p:nvPr/>
        </p:nvSpPr>
        <p:spPr>
          <a:xfrm>
            <a:off x="1" y="627718"/>
            <a:ext cx="5820508" cy="802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solidFill>
                  <a:srgbClr val="C00000"/>
                </a:solidFill>
                <a:latin typeface="Corbel" panose="020B0503020204020204" pitchFamily="34" charset="0"/>
              </a:rPr>
              <a:t>The usual flow / Timeline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4576E39-EF36-4DA1-8518-91463966EFC6}"/>
              </a:ext>
            </a:extLst>
          </p:cNvPr>
          <p:cNvSpPr txBox="1">
            <a:spLocks/>
          </p:cNvSpPr>
          <p:nvPr/>
        </p:nvSpPr>
        <p:spPr>
          <a:xfrm>
            <a:off x="6513638" y="460076"/>
            <a:ext cx="7202362" cy="1111550"/>
          </a:xfrm>
          <a:prstGeom prst="parallelogram">
            <a:avLst>
              <a:gd name="adj" fmla="val 45394"/>
            </a:avLst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rgbClr val="C00000"/>
              </a:buClr>
              <a:buSzPct val="125000"/>
              <a:buNone/>
            </a:pPr>
            <a:r>
              <a:rPr lang="en-US" sz="4000" dirty="0"/>
              <a:t>National Level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A7CC5452-1B89-4523-9FFC-6A430D716D10}"/>
              </a:ext>
            </a:extLst>
          </p:cNvPr>
          <p:cNvSpPr/>
          <p:nvPr/>
        </p:nvSpPr>
        <p:spPr>
          <a:xfrm>
            <a:off x="573588" y="2088788"/>
            <a:ext cx="5444439" cy="1883698"/>
          </a:xfrm>
          <a:prstGeom prst="wedgeRectCallout">
            <a:avLst>
              <a:gd name="adj1" fmla="val -23482"/>
              <a:gd name="adj2" fmla="val 67471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FSM President receives the state request, may choose to validate the damages, may declare a state of Emergency.  The FSM Government may release FSM resources for the state to respond.  This may include the reallocation of FSM funds and the utilization of the DAEF. 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EB49CB6B-BD5F-4D37-9F64-2D9C4226DBCD}"/>
              </a:ext>
            </a:extLst>
          </p:cNvPr>
          <p:cNvSpPr/>
          <p:nvPr/>
        </p:nvSpPr>
        <p:spPr>
          <a:xfrm>
            <a:off x="10015870" y="5188272"/>
            <a:ext cx="1889050" cy="988808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804ED2D-716E-4E43-B441-55A8316A6445}"/>
              </a:ext>
            </a:extLst>
          </p:cNvPr>
          <p:cNvGrpSpPr/>
          <p:nvPr/>
        </p:nvGrpSpPr>
        <p:grpSpPr>
          <a:xfrm>
            <a:off x="-106325" y="3563605"/>
            <a:ext cx="12078585" cy="1015663"/>
            <a:chOff x="-106325" y="3563605"/>
            <a:chExt cx="12078585" cy="1015663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2FC00A0-1D9D-49AD-8099-A88BC98CBB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06325" y="4348161"/>
              <a:ext cx="12078585" cy="1"/>
            </a:xfrm>
            <a:prstGeom prst="straightConnector1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8D8CEF0-BC6A-45D0-A1DD-2E83496C1647}"/>
                </a:ext>
              </a:extLst>
            </p:cNvPr>
            <p:cNvSpPr/>
            <p:nvPr/>
          </p:nvSpPr>
          <p:spPr>
            <a:xfrm>
              <a:off x="9538845" y="3563605"/>
              <a:ext cx="2433415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b="1" cap="none" spc="0" dirty="0">
                  <a:ln w="12700">
                    <a:noFill/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TIME</a:t>
              </a:r>
            </a:p>
          </p:txBody>
        </p:sp>
      </p:grp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9F1A01E1-CFE3-416E-B8D6-ACA09CAC1DDD}"/>
              </a:ext>
            </a:extLst>
          </p:cNvPr>
          <p:cNvSpPr/>
          <p:nvPr/>
        </p:nvSpPr>
        <p:spPr>
          <a:xfrm>
            <a:off x="6513638" y="2088788"/>
            <a:ext cx="3025207" cy="1883698"/>
          </a:xfrm>
          <a:prstGeom prst="wedgeRectCallout">
            <a:avLst>
              <a:gd name="adj1" fmla="val -75476"/>
              <a:gd name="adj2" fmla="val 38118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If it is within the National Government’s means and capacity to respond and meet all of the needs, then there is no further escalations. 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975A9C37-176C-40D4-9AEF-D76AB417448F}"/>
              </a:ext>
            </a:extLst>
          </p:cNvPr>
          <p:cNvSpPr/>
          <p:nvPr/>
        </p:nvSpPr>
        <p:spPr>
          <a:xfrm>
            <a:off x="5113897" y="4757042"/>
            <a:ext cx="5062368" cy="1883698"/>
          </a:xfrm>
          <a:prstGeom prst="wedgeRectCallout">
            <a:avLst>
              <a:gd name="adj1" fmla="val -37963"/>
              <a:gd name="adj2" fmla="val -10186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If it is </a:t>
            </a:r>
            <a:r>
              <a:rPr lang="en-US" u="sng" dirty="0">
                <a:solidFill>
                  <a:schemeClr val="tx1"/>
                </a:solidFill>
              </a:rPr>
              <a:t>NOT</a:t>
            </a:r>
            <a:r>
              <a:rPr lang="en-US" dirty="0">
                <a:solidFill>
                  <a:schemeClr val="tx1"/>
                </a:solidFill>
              </a:rPr>
              <a:t> within the National Government’s capacity to respond and to meet the need, then the President declares a State of Disaster, and formally requests of the US COM for a JDA - </a:t>
            </a:r>
            <a:r>
              <a:rPr lang="en-US" u="sng" dirty="0">
                <a:solidFill>
                  <a:schemeClr val="tx1"/>
                </a:solidFill>
              </a:rPr>
              <a:t>within 10 days of the disaster declaration</a:t>
            </a:r>
            <a:r>
              <a:rPr lang="en-US" dirty="0">
                <a:solidFill>
                  <a:schemeClr val="tx1"/>
                </a:solidFill>
              </a:rPr>
              <a:t> - which should include a situation report and a full list of Damages. 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782EE82F-0E47-43C4-94C0-856960191084}"/>
              </a:ext>
            </a:extLst>
          </p:cNvPr>
          <p:cNvSpPr/>
          <p:nvPr/>
        </p:nvSpPr>
        <p:spPr>
          <a:xfrm>
            <a:off x="1620983" y="4740827"/>
            <a:ext cx="3144982" cy="1883698"/>
          </a:xfrm>
          <a:prstGeom prst="wedgeRectCallout">
            <a:avLst>
              <a:gd name="adj1" fmla="val -7799"/>
              <a:gd name="adj2" fmla="val -69331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During this time, the FSM continues to respond and collect information.   The FSM may request assistance from the UN, or other donors. </a:t>
            </a:r>
          </a:p>
        </p:txBody>
      </p:sp>
      <p:pic>
        <p:nvPicPr>
          <p:cNvPr id="8" name="Picture 7" descr="A close up of a watch&#10;&#10;Description generated with very high confidence">
            <a:extLst>
              <a:ext uri="{FF2B5EF4-FFF2-40B4-BE49-F238E27FC236}">
                <a16:creationId xmlns:a16="http://schemas.microsoft.com/office/drawing/2014/main" id="{4F5C8DB9-43F5-42F1-B539-F06F18F38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309" y="5954510"/>
            <a:ext cx="733708" cy="831574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786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4" grpId="0"/>
      <p:bldP spid="11" grpId="0" animBg="1"/>
      <p:bldP spid="16" grpId="0" animBg="1"/>
      <p:bldP spid="23" grpId="0" animBg="1"/>
      <p:bldP spid="21" grpId="0" animBg="1"/>
      <p:bldP spid="22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65BF8DFA-6AC3-4EB4-BA9D-848AC8E827DB}"/>
              </a:ext>
            </a:extLst>
          </p:cNvPr>
          <p:cNvSpPr/>
          <p:nvPr/>
        </p:nvSpPr>
        <p:spPr>
          <a:xfrm>
            <a:off x="-501065" y="681037"/>
            <a:ext cx="5820508" cy="681037"/>
          </a:xfrm>
          <a:prstGeom prst="parallelogram">
            <a:avLst>
              <a:gd name="adj" fmla="val 47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79435-9F6F-4645-9FA5-335E81C46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830751" cy="681037"/>
          </a:xfrm>
        </p:spPr>
        <p:txBody>
          <a:bodyPr>
            <a:no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Corbel" panose="020B0503020204020204" pitchFamily="34" charset="0"/>
              </a:rPr>
              <a:t>USAID/FEMA Operational Blueprint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8312BF3-E1D2-46DC-841D-6DE58BEC22C2}"/>
              </a:ext>
            </a:extLst>
          </p:cNvPr>
          <p:cNvSpPr txBox="1">
            <a:spLocks/>
          </p:cNvSpPr>
          <p:nvPr/>
        </p:nvSpPr>
        <p:spPr>
          <a:xfrm>
            <a:off x="1" y="627718"/>
            <a:ext cx="5820508" cy="802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solidFill>
                  <a:srgbClr val="C00000"/>
                </a:solidFill>
                <a:latin typeface="Corbel" panose="020B0503020204020204" pitchFamily="34" charset="0"/>
              </a:rPr>
              <a:t>The usual flow / Timeline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4576E39-EF36-4DA1-8518-91463966EFC6}"/>
              </a:ext>
            </a:extLst>
          </p:cNvPr>
          <p:cNvSpPr txBox="1">
            <a:spLocks/>
          </p:cNvSpPr>
          <p:nvPr/>
        </p:nvSpPr>
        <p:spPr>
          <a:xfrm>
            <a:off x="6513638" y="478466"/>
            <a:ext cx="6192269" cy="1093159"/>
          </a:xfrm>
          <a:prstGeom prst="parallelogram">
            <a:avLst>
              <a:gd name="adj" fmla="val 45394"/>
            </a:avLst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rgbClr val="C00000"/>
              </a:buClr>
              <a:buSzPct val="125000"/>
              <a:buNone/>
            </a:pPr>
            <a:r>
              <a:rPr lang="en-US" sz="4000" dirty="0"/>
              <a:t>Coordination w/ USG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A7CC5452-1B89-4523-9FFC-6A430D716D10}"/>
              </a:ext>
            </a:extLst>
          </p:cNvPr>
          <p:cNvSpPr/>
          <p:nvPr/>
        </p:nvSpPr>
        <p:spPr>
          <a:xfrm>
            <a:off x="219741" y="2082962"/>
            <a:ext cx="3969488" cy="1889524"/>
          </a:xfrm>
          <a:prstGeom prst="wedgeRectCallout">
            <a:avLst>
              <a:gd name="adj1" fmla="val -8645"/>
              <a:gd name="adj2" fmla="val 67436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US COM receives the request for a JDA, along with a situation report and other supporting documents.  The US COM may declare a disaster to trigger US assistance.  The US COM relays the request with USAID &amp; FEMA.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804ED2D-716E-4E43-B441-55A8316A6445}"/>
              </a:ext>
            </a:extLst>
          </p:cNvPr>
          <p:cNvGrpSpPr/>
          <p:nvPr/>
        </p:nvGrpSpPr>
        <p:grpSpPr>
          <a:xfrm>
            <a:off x="-106325" y="4111178"/>
            <a:ext cx="12163645" cy="1015663"/>
            <a:chOff x="-106325" y="4111178"/>
            <a:chExt cx="12163645" cy="1015663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2FC00A0-1D9D-49AD-8099-A88BC98CBB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06325" y="4348161"/>
              <a:ext cx="12078585" cy="1"/>
            </a:xfrm>
            <a:prstGeom prst="straightConnector1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8D8CEF0-BC6A-45D0-A1DD-2E83496C1647}"/>
                </a:ext>
              </a:extLst>
            </p:cNvPr>
            <p:cNvSpPr/>
            <p:nvPr/>
          </p:nvSpPr>
          <p:spPr>
            <a:xfrm>
              <a:off x="9623905" y="4111178"/>
              <a:ext cx="2433415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b="1" cap="none" spc="0" dirty="0">
                  <a:ln w="12700">
                    <a:noFill/>
                    <a:prstDash val="solid"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TIME</a:t>
              </a:r>
            </a:p>
          </p:txBody>
        </p:sp>
      </p:grp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AC25D6E0-D5A3-4165-BD1F-1BA8F66B4A2C}"/>
              </a:ext>
            </a:extLst>
          </p:cNvPr>
          <p:cNvSpPr/>
          <p:nvPr/>
        </p:nvSpPr>
        <p:spPr>
          <a:xfrm>
            <a:off x="220981" y="4757042"/>
            <a:ext cx="2776718" cy="1883698"/>
          </a:xfrm>
          <a:prstGeom prst="wedgeRectCallout">
            <a:avLst>
              <a:gd name="adj1" fmla="val 33455"/>
              <a:gd name="adj2" fmla="val -69691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USAID &amp; FEMA coordinate JDA with the implied expectation* that the JDA commences </a:t>
            </a:r>
            <a:r>
              <a:rPr lang="en-US" u="sng" dirty="0">
                <a:solidFill>
                  <a:schemeClr val="tx1"/>
                </a:solidFill>
              </a:rPr>
              <a:t>within 15 days</a:t>
            </a:r>
            <a:r>
              <a:rPr lang="en-US" dirty="0">
                <a:solidFill>
                  <a:schemeClr val="tx1"/>
                </a:solidFill>
              </a:rPr>
              <a:t>.  </a:t>
            </a:r>
          </a:p>
          <a:p>
            <a:pPr algn="ctr"/>
            <a:endParaRPr lang="en-US" sz="1100" dirty="0">
              <a:solidFill>
                <a:schemeClr val="tx1"/>
              </a:solidFill>
            </a:endParaRP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*Based on the timeframes 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mentioned in the OBP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65CE89F7-9626-4FB7-911C-C54C3C4280AB}"/>
              </a:ext>
            </a:extLst>
          </p:cNvPr>
          <p:cNvSpPr/>
          <p:nvPr/>
        </p:nvSpPr>
        <p:spPr>
          <a:xfrm>
            <a:off x="4499099" y="2082962"/>
            <a:ext cx="2014539" cy="1883698"/>
          </a:xfrm>
          <a:prstGeom prst="wedgeRectCallout">
            <a:avLst>
              <a:gd name="adj1" fmla="val -33674"/>
              <a:gd name="adj2" fmla="val 67471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USG JDA team briefs the US COM 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8D533CD0-48C8-46F8-9168-5AD4AE7E67AF}"/>
              </a:ext>
            </a:extLst>
          </p:cNvPr>
          <p:cNvSpPr/>
          <p:nvPr/>
        </p:nvSpPr>
        <p:spPr>
          <a:xfrm>
            <a:off x="3523394" y="4757042"/>
            <a:ext cx="2445932" cy="1883698"/>
          </a:xfrm>
          <a:prstGeom prst="wedgeRectCallout">
            <a:avLst>
              <a:gd name="adj1" fmla="val -33322"/>
              <a:gd name="adj2" fmla="val -69691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JDA is conducted.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It is the expectation to have the JDA completed </a:t>
            </a:r>
            <a:r>
              <a:rPr lang="en-US" u="sng" dirty="0">
                <a:solidFill>
                  <a:schemeClr val="tx1"/>
                </a:solidFill>
              </a:rPr>
              <a:t>within 30 days</a:t>
            </a:r>
            <a:r>
              <a:rPr lang="en-US" dirty="0">
                <a:solidFill>
                  <a:schemeClr val="tx1"/>
                </a:solidFill>
              </a:rPr>
              <a:t> from the start.  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0B4768C2-A519-4489-B39A-9549A640BDEB}"/>
              </a:ext>
            </a:extLst>
          </p:cNvPr>
          <p:cNvSpPr/>
          <p:nvPr/>
        </p:nvSpPr>
        <p:spPr>
          <a:xfrm>
            <a:off x="6822932" y="2082962"/>
            <a:ext cx="2014539" cy="1883698"/>
          </a:xfrm>
          <a:prstGeom prst="wedgeRectCallout">
            <a:avLst>
              <a:gd name="adj1" fmla="val -33674"/>
              <a:gd name="adj2" fmla="val 67471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USG JDA team briefs the National Government.  The President May or may not request the US for a PDD.</a:t>
            </a: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9C26107F-7B6B-45D2-93A9-B44F6226FD2B}"/>
              </a:ext>
            </a:extLst>
          </p:cNvPr>
          <p:cNvSpPr/>
          <p:nvPr/>
        </p:nvSpPr>
        <p:spPr>
          <a:xfrm>
            <a:off x="6387002" y="4757042"/>
            <a:ext cx="3177813" cy="1883698"/>
          </a:xfrm>
          <a:prstGeom prst="wedgeRectCallout">
            <a:avLst>
              <a:gd name="adj1" fmla="val 23019"/>
              <a:gd name="adj2" fmla="val -9791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Within 60 </a:t>
            </a:r>
            <a:r>
              <a:rPr lang="en-US" dirty="0">
                <a:solidFill>
                  <a:schemeClr val="tx1"/>
                </a:solidFill>
              </a:rPr>
              <a:t>days of the National disaster declaration, the President of the affected nation requests to the US COM for a US PDD, and continued US assistance.  </a:t>
            </a:r>
          </a:p>
        </p:txBody>
      </p:sp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950DE307-28A5-4402-8BBA-6C2BB261C64D}"/>
              </a:ext>
            </a:extLst>
          </p:cNvPr>
          <p:cNvSpPr/>
          <p:nvPr/>
        </p:nvSpPr>
        <p:spPr>
          <a:xfrm>
            <a:off x="9146764" y="2082962"/>
            <a:ext cx="2758155" cy="1883698"/>
          </a:xfrm>
          <a:prstGeom prst="wedgeRectCallout">
            <a:avLst>
              <a:gd name="adj1" fmla="val -65063"/>
              <a:gd name="adj2" fmla="val 42635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If the President of the affected nation chooses not to request a US PDD, response may continue outside of assistance outlined in the OBP. </a:t>
            </a:r>
          </a:p>
        </p:txBody>
      </p: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46B7BFFC-3E37-4779-806B-E52697B6627C}"/>
              </a:ext>
            </a:extLst>
          </p:cNvPr>
          <p:cNvSpPr/>
          <p:nvPr/>
        </p:nvSpPr>
        <p:spPr>
          <a:xfrm>
            <a:off x="9890380" y="5050464"/>
            <a:ext cx="2014539" cy="1590267"/>
          </a:xfrm>
          <a:prstGeom prst="wedgeRectCallout">
            <a:avLst>
              <a:gd name="adj1" fmla="val -70830"/>
              <a:gd name="adj2" fmla="val -21471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US COM relays to the FSM/RMI President of the decisions regarding the US PDD.  </a:t>
            </a:r>
          </a:p>
        </p:txBody>
      </p:sp>
      <p:pic>
        <p:nvPicPr>
          <p:cNvPr id="20" name="Picture 19" descr="A close up of a watch&#10;&#10;Description generated with very high confidence">
            <a:extLst>
              <a:ext uri="{FF2B5EF4-FFF2-40B4-BE49-F238E27FC236}">
                <a16:creationId xmlns:a16="http://schemas.microsoft.com/office/drawing/2014/main" id="{1B47AB85-4DA5-4739-98E3-8062FC13E4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102" y="5917448"/>
            <a:ext cx="733708" cy="831574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A close up of a watch&#10;&#10;Description generated with very high confidence">
            <a:extLst>
              <a:ext uri="{FF2B5EF4-FFF2-40B4-BE49-F238E27FC236}">
                <a16:creationId xmlns:a16="http://schemas.microsoft.com/office/drawing/2014/main" id="{D88EE92F-D335-4AAE-A3BE-91B2907DD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667" y="5917448"/>
            <a:ext cx="733708" cy="831574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 descr="A close up of a watch&#10;&#10;Description generated with very high confidence">
            <a:extLst>
              <a:ext uri="{FF2B5EF4-FFF2-40B4-BE49-F238E27FC236}">
                <a16:creationId xmlns:a16="http://schemas.microsoft.com/office/drawing/2014/main" id="{57DC59DB-3CFC-4627-9C88-7C4753B3C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491" y="5917448"/>
            <a:ext cx="733708" cy="831574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924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4" grpId="0"/>
      <p:bldP spid="11" grpId="0" animBg="1"/>
      <p:bldP spid="16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65BF8DFA-6AC3-4EB4-BA9D-848AC8E827DB}"/>
              </a:ext>
            </a:extLst>
          </p:cNvPr>
          <p:cNvSpPr/>
          <p:nvPr/>
        </p:nvSpPr>
        <p:spPr>
          <a:xfrm>
            <a:off x="-501065" y="681037"/>
            <a:ext cx="5723695" cy="681037"/>
          </a:xfrm>
          <a:prstGeom prst="parallelogram">
            <a:avLst>
              <a:gd name="adj" fmla="val 47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79435-9F6F-4645-9FA5-335E81C46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830751" cy="681037"/>
          </a:xfrm>
        </p:spPr>
        <p:txBody>
          <a:bodyPr>
            <a:no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Corbel" panose="020B0503020204020204" pitchFamily="34" charset="0"/>
              </a:rPr>
              <a:t>USAID/FEMA Operational Blueprint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66162-5B7F-41BC-ABC8-BE6D89D52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728" y="1863574"/>
            <a:ext cx="9506310" cy="4737251"/>
          </a:xfrm>
        </p:spPr>
        <p:txBody>
          <a:bodyPr lIns="91440" rIns="91440" numCol="1" anchor="ctr" anchorCtr="0">
            <a:normAutofit/>
          </a:bodyPr>
          <a:lstStyle/>
          <a:p>
            <a:pPr marL="0" indent="0" algn="ctr">
              <a:lnSpc>
                <a:spcPct val="150000"/>
              </a:lnSpc>
              <a:buClr>
                <a:srgbClr val="C00000"/>
              </a:buClr>
              <a:buSzPct val="125000"/>
              <a:buNone/>
            </a:pPr>
            <a:r>
              <a:rPr lang="en-US" sz="4000" b="1" u="sng" dirty="0"/>
              <a:t>When Submitting information it should be:</a:t>
            </a:r>
            <a:r>
              <a:rPr lang="en-US" sz="4000" b="1" dirty="0"/>
              <a:t>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125000"/>
            </a:pPr>
            <a:r>
              <a:rPr lang="en-US" sz="3000" b="1" dirty="0"/>
              <a:t>Written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125000"/>
            </a:pPr>
            <a:r>
              <a:rPr lang="en-US" sz="3000" b="1" dirty="0"/>
              <a:t>Delivered with a full copy for the recipient to acknowledge the receipt. </a:t>
            </a: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8312BF3-E1D2-46DC-841D-6DE58BEC22C2}"/>
              </a:ext>
            </a:extLst>
          </p:cNvPr>
          <p:cNvSpPr txBox="1">
            <a:spLocks/>
          </p:cNvSpPr>
          <p:nvPr/>
        </p:nvSpPr>
        <p:spPr>
          <a:xfrm>
            <a:off x="1" y="627718"/>
            <a:ext cx="5820508" cy="802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solidFill>
                  <a:srgbClr val="C00000"/>
                </a:solidFill>
                <a:latin typeface="Corbel" panose="020B0503020204020204" pitchFamily="34" charset="0"/>
              </a:rPr>
              <a:t>General Considerations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uiExpand="1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65BF8DFA-6AC3-4EB4-BA9D-848AC8E827DB}"/>
              </a:ext>
            </a:extLst>
          </p:cNvPr>
          <p:cNvSpPr/>
          <p:nvPr/>
        </p:nvSpPr>
        <p:spPr>
          <a:xfrm>
            <a:off x="-501065" y="681037"/>
            <a:ext cx="5723695" cy="681037"/>
          </a:xfrm>
          <a:prstGeom prst="parallelogram">
            <a:avLst>
              <a:gd name="adj" fmla="val 47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79435-9F6F-4645-9FA5-335E81C46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830751" cy="681037"/>
          </a:xfrm>
        </p:spPr>
        <p:txBody>
          <a:bodyPr>
            <a:no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Corbel" panose="020B0503020204020204" pitchFamily="34" charset="0"/>
              </a:rPr>
              <a:t>USAID/FEMA Operational Blueprint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66162-5B7F-41BC-ABC8-BE6D89D52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1302" y="1863574"/>
            <a:ext cx="9197163" cy="4737251"/>
          </a:xfrm>
        </p:spPr>
        <p:txBody>
          <a:bodyPr lIns="91440" rIns="91440" numCol="1" anchor="ctr" anchorCtr="0">
            <a:normAutofit/>
          </a:bodyPr>
          <a:lstStyle/>
          <a:p>
            <a:pPr marL="0" indent="0" algn="ctr">
              <a:lnSpc>
                <a:spcPct val="150000"/>
              </a:lnSpc>
              <a:buClr>
                <a:srgbClr val="C00000"/>
              </a:buClr>
              <a:buSzPct val="125000"/>
              <a:buNone/>
            </a:pPr>
            <a:r>
              <a:rPr lang="en-US" sz="3000" b="1" dirty="0"/>
              <a:t>Public infrastructure damage and destruction required supplementary assistance that </a:t>
            </a:r>
            <a:r>
              <a:rPr lang="en-US" sz="3000" b="1" u="sng" dirty="0"/>
              <a:t>exceeds $1 million USD </a:t>
            </a:r>
          </a:p>
          <a:p>
            <a:pPr marL="0" indent="0" algn="ctr">
              <a:lnSpc>
                <a:spcPct val="150000"/>
              </a:lnSpc>
              <a:buClr>
                <a:srgbClr val="C00000"/>
              </a:buClr>
              <a:buSzPct val="125000"/>
              <a:buNone/>
            </a:pPr>
            <a:r>
              <a:rPr lang="en-US" sz="2400" dirty="0"/>
              <a:t>over and above other sources available to the FSM government, including amounts to be used from the DAEF as of the date of the affected nation’s request for a PDD.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8312BF3-E1D2-46DC-841D-6DE58BEC22C2}"/>
              </a:ext>
            </a:extLst>
          </p:cNvPr>
          <p:cNvSpPr txBox="1">
            <a:spLocks/>
          </p:cNvSpPr>
          <p:nvPr/>
        </p:nvSpPr>
        <p:spPr>
          <a:xfrm>
            <a:off x="1" y="627718"/>
            <a:ext cx="5820508" cy="802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solidFill>
                  <a:srgbClr val="C00000"/>
                </a:solidFill>
                <a:latin typeface="Corbel" panose="020B0503020204020204" pitchFamily="34" charset="0"/>
              </a:rPr>
              <a:t>PDD Considerations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4576E39-EF36-4DA1-8518-91463966EFC6}"/>
              </a:ext>
            </a:extLst>
          </p:cNvPr>
          <p:cNvSpPr txBox="1">
            <a:spLocks/>
          </p:cNvSpPr>
          <p:nvPr/>
        </p:nvSpPr>
        <p:spPr>
          <a:xfrm>
            <a:off x="6513638" y="114300"/>
            <a:ext cx="6383211" cy="1457325"/>
          </a:xfrm>
          <a:prstGeom prst="parallelogram">
            <a:avLst>
              <a:gd name="adj" fmla="val 45394"/>
            </a:avLst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lnSpc>
                <a:spcPct val="100000"/>
              </a:lnSpc>
              <a:buClr>
                <a:srgbClr val="C00000"/>
              </a:buClr>
              <a:buSzPct val="125000"/>
              <a:buNone/>
            </a:pPr>
            <a:r>
              <a:rPr lang="en-US" sz="3200" dirty="0"/>
              <a:t>Damage to </a:t>
            </a:r>
          </a:p>
          <a:p>
            <a:pPr marL="914400" lvl="2" indent="0">
              <a:lnSpc>
                <a:spcPct val="100000"/>
              </a:lnSpc>
              <a:buClr>
                <a:srgbClr val="C00000"/>
              </a:buClr>
              <a:buSzPct val="125000"/>
              <a:buNone/>
            </a:pPr>
            <a:r>
              <a:rPr lang="en-US" sz="3200" dirty="0"/>
              <a:t>Public Infrastructure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5ACD1BD-605E-484D-8E23-0B3EC9A02FCE}"/>
              </a:ext>
            </a:extLst>
          </p:cNvPr>
          <p:cNvSpPr/>
          <p:nvPr/>
        </p:nvSpPr>
        <p:spPr>
          <a:xfrm>
            <a:off x="7200137" y="450066"/>
            <a:ext cx="799887" cy="785791"/>
          </a:xfrm>
          <a:prstGeom prst="ellipse">
            <a:avLst/>
          </a:prstGeom>
          <a:solidFill>
            <a:srgbClr val="C0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w Cen MT Condensed Extra Bold" panose="020B0803020202020204" pitchFamily="34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22BBB0-7B19-4008-B84B-6E5B98FA5E58}"/>
              </a:ext>
            </a:extLst>
          </p:cNvPr>
          <p:cNvSpPr txBox="1"/>
          <p:nvPr/>
        </p:nvSpPr>
        <p:spPr>
          <a:xfrm>
            <a:off x="-159045" y="0"/>
            <a:ext cx="2668772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0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8134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uiExpand="1" build="p"/>
      <p:bldP spid="4" grpId="0"/>
      <p:bldP spid="11" grpId="0" animBg="1"/>
      <p:bldP spid="10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65BF8DFA-6AC3-4EB4-BA9D-848AC8E827DB}"/>
              </a:ext>
            </a:extLst>
          </p:cNvPr>
          <p:cNvSpPr/>
          <p:nvPr/>
        </p:nvSpPr>
        <p:spPr>
          <a:xfrm>
            <a:off x="-501065" y="681037"/>
            <a:ext cx="5723695" cy="681037"/>
          </a:xfrm>
          <a:prstGeom prst="parallelogram">
            <a:avLst>
              <a:gd name="adj" fmla="val 47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79435-9F6F-4645-9FA5-335E81C46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830751" cy="681037"/>
          </a:xfrm>
        </p:spPr>
        <p:txBody>
          <a:bodyPr>
            <a:no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Corbel" panose="020B0503020204020204" pitchFamily="34" charset="0"/>
              </a:rPr>
              <a:t>USAID/FEMA Operational Blueprint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66162-5B7F-41BC-ABC8-BE6D89D52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1302" y="1863574"/>
            <a:ext cx="9197163" cy="4737251"/>
          </a:xfrm>
        </p:spPr>
        <p:txBody>
          <a:bodyPr lIns="91440" rIns="91440" numCol="1" anchor="ctr" anchorCtr="0">
            <a:normAutofit/>
          </a:bodyPr>
          <a:lstStyle/>
          <a:p>
            <a:pPr marL="0" indent="0" algn="ctr">
              <a:lnSpc>
                <a:spcPct val="150000"/>
              </a:lnSpc>
              <a:buClr>
                <a:srgbClr val="C00000"/>
              </a:buClr>
              <a:buSzPct val="125000"/>
              <a:buNone/>
            </a:pPr>
            <a:r>
              <a:rPr lang="en-US" sz="3000" b="1" u="sng" dirty="0"/>
              <a:t>100+</a:t>
            </a:r>
            <a:r>
              <a:rPr lang="en-US" sz="3000" b="1" dirty="0"/>
              <a:t>  primary residence - main sleeping homes</a:t>
            </a:r>
          </a:p>
          <a:p>
            <a:pPr marL="0" indent="0" algn="ctr">
              <a:lnSpc>
                <a:spcPct val="150000"/>
              </a:lnSpc>
              <a:buClr>
                <a:srgbClr val="C00000"/>
              </a:buClr>
              <a:buSzPct val="125000"/>
              <a:buNone/>
            </a:pPr>
            <a:r>
              <a:rPr lang="en-US" sz="3000" dirty="0"/>
              <a:t>in the affected nation have been</a:t>
            </a:r>
            <a:r>
              <a:rPr lang="en-US" sz="3000" b="1" dirty="0"/>
              <a:t> </a:t>
            </a:r>
            <a:r>
              <a:rPr lang="en-US" sz="3000" b="1" u="sng" dirty="0"/>
              <a:t>completely destroyed</a:t>
            </a:r>
            <a:r>
              <a:rPr lang="en-US" sz="3000" b="1" dirty="0"/>
              <a:t>.</a:t>
            </a:r>
            <a:endParaRPr lang="en-US" sz="3000" b="1" u="sng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8312BF3-E1D2-46DC-841D-6DE58BEC22C2}"/>
              </a:ext>
            </a:extLst>
          </p:cNvPr>
          <p:cNvSpPr txBox="1">
            <a:spLocks/>
          </p:cNvSpPr>
          <p:nvPr/>
        </p:nvSpPr>
        <p:spPr>
          <a:xfrm>
            <a:off x="1" y="627718"/>
            <a:ext cx="5820508" cy="802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solidFill>
                  <a:srgbClr val="C00000"/>
                </a:solidFill>
                <a:latin typeface="Corbel" panose="020B0503020204020204" pitchFamily="34" charset="0"/>
              </a:rPr>
              <a:t>PDD Considerations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4576E39-EF36-4DA1-8518-91463966EFC6}"/>
              </a:ext>
            </a:extLst>
          </p:cNvPr>
          <p:cNvSpPr txBox="1">
            <a:spLocks/>
          </p:cNvSpPr>
          <p:nvPr/>
        </p:nvSpPr>
        <p:spPr>
          <a:xfrm>
            <a:off x="6513638" y="114300"/>
            <a:ext cx="6383211" cy="1457325"/>
          </a:xfrm>
          <a:prstGeom prst="parallelogram">
            <a:avLst>
              <a:gd name="adj" fmla="val 45394"/>
            </a:avLst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lnSpc>
                <a:spcPct val="100000"/>
              </a:lnSpc>
              <a:buClr>
                <a:srgbClr val="C00000"/>
              </a:buClr>
              <a:buSzPct val="125000"/>
              <a:buNone/>
            </a:pPr>
            <a:r>
              <a:rPr lang="en-US" sz="3200" dirty="0"/>
              <a:t>Destroyed Homes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5ACD1BD-605E-484D-8E23-0B3EC9A02FCE}"/>
              </a:ext>
            </a:extLst>
          </p:cNvPr>
          <p:cNvSpPr/>
          <p:nvPr/>
        </p:nvSpPr>
        <p:spPr>
          <a:xfrm>
            <a:off x="7200137" y="450066"/>
            <a:ext cx="799887" cy="785791"/>
          </a:xfrm>
          <a:prstGeom prst="ellipse">
            <a:avLst/>
          </a:prstGeom>
          <a:solidFill>
            <a:srgbClr val="C0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w Cen MT Condensed Extra Bold" panose="020B0803020202020204" pitchFamily="34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22BBB0-7B19-4008-B84B-6E5B98FA5E58}"/>
              </a:ext>
            </a:extLst>
          </p:cNvPr>
          <p:cNvSpPr txBox="1"/>
          <p:nvPr/>
        </p:nvSpPr>
        <p:spPr>
          <a:xfrm>
            <a:off x="-159045" y="0"/>
            <a:ext cx="2668772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0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7198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uiExpand="1" build="p"/>
      <p:bldP spid="4" grpId="0"/>
      <p:bldP spid="11" grpId="0" animBg="1"/>
      <p:bldP spid="10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65BF8DFA-6AC3-4EB4-BA9D-848AC8E827DB}"/>
              </a:ext>
            </a:extLst>
          </p:cNvPr>
          <p:cNvSpPr/>
          <p:nvPr/>
        </p:nvSpPr>
        <p:spPr>
          <a:xfrm>
            <a:off x="-501064" y="681037"/>
            <a:ext cx="4481393" cy="681037"/>
          </a:xfrm>
          <a:prstGeom prst="parallelogram">
            <a:avLst>
              <a:gd name="adj" fmla="val 47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79435-9F6F-4645-9FA5-335E81C46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830751" cy="681037"/>
          </a:xfrm>
        </p:spPr>
        <p:txBody>
          <a:bodyPr>
            <a:no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Corbel" panose="020B0503020204020204" pitchFamily="34" charset="0"/>
              </a:rPr>
              <a:t>USAID/FEMA Operational Blueprint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66162-5B7F-41BC-ABC8-BE6D89D52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5" y="1787858"/>
            <a:ext cx="7818528" cy="182879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rgbClr val="C00000"/>
              </a:buClr>
              <a:buSzPct val="125000"/>
              <a:buNone/>
            </a:pPr>
            <a:r>
              <a:rPr lang="en-US" sz="3200" u="sng" dirty="0"/>
              <a:t>To provide a general operational framework: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125000"/>
            </a:pPr>
            <a:r>
              <a:rPr lang="en-US" sz="3200" dirty="0"/>
              <a:t>With consideration of the terms of the Compacts Agreements</a:t>
            </a: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BFEBC3A2-186C-4311-98CC-E9D0CA5BFB2C}"/>
              </a:ext>
            </a:extLst>
          </p:cNvPr>
          <p:cNvSpPr/>
          <p:nvPr/>
        </p:nvSpPr>
        <p:spPr>
          <a:xfrm rot="10800000">
            <a:off x="6121399" y="288036"/>
            <a:ext cx="8884781" cy="6281928"/>
          </a:xfrm>
          <a:prstGeom prst="parallelogram">
            <a:avLst>
              <a:gd name="adj" fmla="val 44595"/>
            </a:avLst>
          </a:prstGeom>
          <a:blipFill dpi="0" rotWithShape="0">
            <a:blip r:embed="rId3"/>
            <a:srcRect/>
            <a:stretch>
              <a:fillRect l="-1779" r="-4619"/>
            </a:stretch>
          </a:blip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8312BF3-E1D2-46DC-841D-6DE58BEC22C2}"/>
              </a:ext>
            </a:extLst>
          </p:cNvPr>
          <p:cNvSpPr txBox="1">
            <a:spLocks/>
          </p:cNvSpPr>
          <p:nvPr/>
        </p:nvSpPr>
        <p:spPr>
          <a:xfrm>
            <a:off x="0" y="636651"/>
            <a:ext cx="3526691" cy="802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solidFill>
                  <a:srgbClr val="C00000"/>
                </a:solidFill>
                <a:latin typeface="Corbel" panose="020B0503020204020204" pitchFamily="34" charset="0"/>
              </a:rPr>
              <a:t>Purpose &amp; Scope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BD32A75-9756-44BE-9CEE-1AB753DEC90E}"/>
              </a:ext>
            </a:extLst>
          </p:cNvPr>
          <p:cNvSpPr txBox="1">
            <a:spLocks/>
          </p:cNvSpPr>
          <p:nvPr/>
        </p:nvSpPr>
        <p:spPr>
          <a:xfrm>
            <a:off x="329185" y="3616657"/>
            <a:ext cx="6285431" cy="2953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C00000"/>
              </a:buClr>
              <a:buSzPct val="125000"/>
            </a:pPr>
            <a:r>
              <a:rPr lang="en-US" sz="3200" dirty="0"/>
              <a:t>How USAID and FEMA coordinates and delivers USG supplemental disaster assistance to FSM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125000"/>
            </a:pPr>
            <a:r>
              <a:rPr lang="en-US" sz="3200" dirty="0"/>
              <a:t>Following a US Presidential Declared Disaster</a:t>
            </a:r>
          </a:p>
        </p:txBody>
      </p:sp>
    </p:spTree>
    <p:extLst>
      <p:ext uri="{BB962C8B-B14F-4D97-AF65-F5344CB8AC3E}">
        <p14:creationId xmlns:p14="http://schemas.microsoft.com/office/powerpoint/2010/main" val="222413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uiExpand="1" build="p"/>
      <p:bldP spid="7" grpId="0" animBg="1"/>
      <p:bldP spid="4" grpId="0"/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65BF8DFA-6AC3-4EB4-BA9D-848AC8E827DB}"/>
              </a:ext>
            </a:extLst>
          </p:cNvPr>
          <p:cNvSpPr/>
          <p:nvPr/>
        </p:nvSpPr>
        <p:spPr>
          <a:xfrm>
            <a:off x="-501065" y="681037"/>
            <a:ext cx="5723695" cy="681037"/>
          </a:xfrm>
          <a:prstGeom prst="parallelogram">
            <a:avLst>
              <a:gd name="adj" fmla="val 47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79435-9F6F-4645-9FA5-335E81C46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830751" cy="681037"/>
          </a:xfrm>
        </p:spPr>
        <p:txBody>
          <a:bodyPr>
            <a:no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Corbel" panose="020B0503020204020204" pitchFamily="34" charset="0"/>
              </a:rPr>
              <a:t>USAID/FEMA Operational Blueprint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66162-5B7F-41BC-ABC8-BE6D89D52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1746" y="1685926"/>
            <a:ext cx="9152411" cy="5057774"/>
          </a:xfrm>
        </p:spPr>
        <p:txBody>
          <a:bodyPr lIns="91440" rIns="91440" numCol="1" anchor="ctr" anchorCtr="0">
            <a:normAutofit/>
          </a:bodyPr>
          <a:lstStyle/>
          <a:p>
            <a:pPr marL="0" indent="0" algn="ctr">
              <a:lnSpc>
                <a:spcPct val="110000"/>
              </a:lnSpc>
              <a:buClr>
                <a:srgbClr val="C00000"/>
              </a:buClr>
              <a:buSzPct val="125000"/>
              <a:buNone/>
            </a:pPr>
            <a:r>
              <a:rPr lang="en-US" sz="3000" dirty="0"/>
              <a:t>As defined by minimum Sphere standards, </a:t>
            </a:r>
          </a:p>
          <a:p>
            <a:pPr marL="0" indent="0" algn="ctr">
              <a:lnSpc>
                <a:spcPct val="110000"/>
              </a:lnSpc>
              <a:buClr>
                <a:srgbClr val="C00000"/>
              </a:buClr>
              <a:buSzPct val="125000"/>
              <a:buNone/>
            </a:pPr>
            <a:r>
              <a:rPr lang="en-US" sz="3000" b="1" dirty="0"/>
              <a:t>impact on human life, health, and safety from extreme drought or other extraordinary cause has reached an acute crisis level</a:t>
            </a:r>
            <a:r>
              <a:rPr lang="en-US" sz="3000" dirty="0"/>
              <a:t>, </a:t>
            </a:r>
          </a:p>
          <a:p>
            <a:pPr marL="0" indent="0" algn="ctr">
              <a:lnSpc>
                <a:spcPct val="110000"/>
              </a:lnSpc>
              <a:buClr>
                <a:srgbClr val="C00000"/>
              </a:buClr>
              <a:buSzPct val="125000"/>
              <a:buNone/>
            </a:pPr>
            <a:r>
              <a:rPr lang="en-US" sz="3000" dirty="0"/>
              <a:t>where the response costs immediately necessary to alleviate life-sustaining needs—such as safe drinking water, food, agriculture, and health services—are </a:t>
            </a:r>
            <a:r>
              <a:rPr lang="en-US" sz="3000" b="1" u="sng" dirty="0"/>
              <a:t>estimated to exceed $1 million USD </a:t>
            </a:r>
          </a:p>
          <a:p>
            <a:pPr marL="0" indent="0" algn="ctr">
              <a:lnSpc>
                <a:spcPct val="110000"/>
              </a:lnSpc>
              <a:buClr>
                <a:srgbClr val="C00000"/>
              </a:buClr>
              <a:buSzPct val="125000"/>
              <a:buNone/>
            </a:pPr>
            <a:r>
              <a:rPr lang="en-US" sz="3000" dirty="0"/>
              <a:t>over and above the DAEF and other sources.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8312BF3-E1D2-46DC-841D-6DE58BEC22C2}"/>
              </a:ext>
            </a:extLst>
          </p:cNvPr>
          <p:cNvSpPr txBox="1">
            <a:spLocks/>
          </p:cNvSpPr>
          <p:nvPr/>
        </p:nvSpPr>
        <p:spPr>
          <a:xfrm>
            <a:off x="1" y="627718"/>
            <a:ext cx="5820508" cy="802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solidFill>
                  <a:srgbClr val="C00000"/>
                </a:solidFill>
                <a:latin typeface="Corbel" panose="020B0503020204020204" pitchFamily="34" charset="0"/>
              </a:rPr>
              <a:t>PDD Considerations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4576E39-EF36-4DA1-8518-91463966EFC6}"/>
              </a:ext>
            </a:extLst>
          </p:cNvPr>
          <p:cNvSpPr txBox="1">
            <a:spLocks/>
          </p:cNvSpPr>
          <p:nvPr/>
        </p:nvSpPr>
        <p:spPr>
          <a:xfrm>
            <a:off x="6513638" y="114300"/>
            <a:ext cx="6383211" cy="1457325"/>
          </a:xfrm>
          <a:prstGeom prst="parallelogram">
            <a:avLst>
              <a:gd name="adj" fmla="val 45394"/>
            </a:avLst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lnSpc>
                <a:spcPct val="100000"/>
              </a:lnSpc>
              <a:buClr>
                <a:srgbClr val="C00000"/>
              </a:buClr>
              <a:buSzPct val="125000"/>
              <a:buNone/>
            </a:pPr>
            <a:r>
              <a:rPr lang="en-US" sz="3200" dirty="0"/>
              <a:t>Humanitarian &amp;</a:t>
            </a:r>
          </a:p>
          <a:p>
            <a:pPr marL="914400" lvl="2" indent="0">
              <a:lnSpc>
                <a:spcPct val="100000"/>
              </a:lnSpc>
              <a:buClr>
                <a:srgbClr val="C00000"/>
              </a:buClr>
              <a:buSzPct val="125000"/>
              <a:buNone/>
            </a:pPr>
            <a:r>
              <a:rPr lang="en-US" sz="3200" dirty="0"/>
              <a:t>Life Saving Needs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5ACD1BD-605E-484D-8E23-0B3EC9A02FCE}"/>
              </a:ext>
            </a:extLst>
          </p:cNvPr>
          <p:cNvSpPr/>
          <p:nvPr/>
        </p:nvSpPr>
        <p:spPr>
          <a:xfrm>
            <a:off x="7200137" y="450066"/>
            <a:ext cx="799887" cy="785791"/>
          </a:xfrm>
          <a:prstGeom prst="ellipse">
            <a:avLst/>
          </a:prstGeom>
          <a:solidFill>
            <a:srgbClr val="C0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w Cen MT Condensed Extra Bold" panose="020B0803020202020204" pitchFamily="34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22BBB0-7B19-4008-B84B-6E5B98FA5E58}"/>
              </a:ext>
            </a:extLst>
          </p:cNvPr>
          <p:cNvSpPr txBox="1"/>
          <p:nvPr/>
        </p:nvSpPr>
        <p:spPr>
          <a:xfrm>
            <a:off x="-159045" y="0"/>
            <a:ext cx="2668772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0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021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uiExpand="1" build="p"/>
      <p:bldP spid="4" grpId="0"/>
      <p:bldP spid="11" grpId="0" animBg="1"/>
      <p:bldP spid="10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E1A44-E17A-4FE9-9155-7BE4EEDF5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84" y="2368945"/>
            <a:ext cx="11696131" cy="2075423"/>
          </a:xfrm>
          <a:noFill/>
          <a:ln w="25400">
            <a:solidFill>
              <a:srgbClr val="C0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/>
            <a:r>
              <a:rPr lang="en-US" sz="5400" kern="1200" dirty="0">
                <a:solidFill>
                  <a:schemeClr val="tx1"/>
                </a:solidFill>
                <a:latin typeface="Corbel" panose="020B0503020204020204" pitchFamily="34" charset="0"/>
              </a:rPr>
              <a:t>Thank you </a:t>
            </a:r>
            <a:br>
              <a:rPr lang="en-US" sz="5400" kern="1200" dirty="0">
                <a:solidFill>
                  <a:schemeClr val="tx1"/>
                </a:solidFill>
                <a:latin typeface="Corbel" panose="020B0503020204020204" pitchFamily="34" charset="0"/>
              </a:rPr>
            </a:br>
            <a:r>
              <a:rPr lang="en-US" sz="5400" kern="1200" dirty="0">
                <a:solidFill>
                  <a:schemeClr val="tx1"/>
                </a:solidFill>
                <a:latin typeface="Corbel" panose="020B0503020204020204" pitchFamily="34" charset="0"/>
              </a:rPr>
              <a:t>for you attention &amp; participation</a:t>
            </a:r>
            <a:endParaRPr lang="en-US" sz="3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A2AEA782-0EA4-42E9-871D-7401D6A09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75140" cy="2130951"/>
          </a:xfrm>
          <a:custGeom>
            <a:avLst/>
            <a:gdLst>
              <a:gd name="connsiteX0" fmla="*/ 0 w 4475140"/>
              <a:gd name="connsiteY0" fmla="*/ 0 h 2130951"/>
              <a:gd name="connsiteX1" fmla="*/ 1074821 w 4475140"/>
              <a:gd name="connsiteY1" fmla="*/ 0 h 2130951"/>
              <a:gd name="connsiteX2" fmla="*/ 1074821 w 4475140"/>
              <a:gd name="connsiteY2" fmla="*/ 478 h 2130951"/>
              <a:gd name="connsiteX3" fmla="*/ 4475140 w 4475140"/>
              <a:gd name="connsiteY3" fmla="*/ 478 h 2130951"/>
              <a:gd name="connsiteX4" fmla="*/ 3488452 w 4475140"/>
              <a:gd name="connsiteY4" fmla="*/ 2130951 h 2130951"/>
              <a:gd name="connsiteX5" fmla="*/ 0 w 4475140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30951">
                <a:moveTo>
                  <a:pt x="0" y="0"/>
                </a:moveTo>
                <a:lnTo>
                  <a:pt x="1074821" y="0"/>
                </a:lnTo>
                <a:lnTo>
                  <a:pt x="1074821" y="478"/>
                </a:lnTo>
                <a:lnTo>
                  <a:pt x="4475140" y="478"/>
                </a:lnTo>
                <a:lnTo>
                  <a:pt x="3488452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2B4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 34">
            <a:extLst>
              <a:ext uri="{FF2B5EF4-FFF2-40B4-BE49-F238E27FC236}">
                <a16:creationId xmlns:a16="http://schemas.microsoft.com/office/drawing/2014/main" id="{B0992639-1CDA-4FE6-BB95-E13221490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716860" y="4682362"/>
            <a:ext cx="4475140" cy="2174680"/>
          </a:xfrm>
          <a:custGeom>
            <a:avLst/>
            <a:gdLst>
              <a:gd name="connsiteX0" fmla="*/ 3468199 w 4475140"/>
              <a:gd name="connsiteY0" fmla="*/ 2174680 h 2174680"/>
              <a:gd name="connsiteX1" fmla="*/ 0 w 4475140"/>
              <a:gd name="connsiteY1" fmla="*/ 2174680 h 2174680"/>
              <a:gd name="connsiteX2" fmla="*/ 0 w 4475140"/>
              <a:gd name="connsiteY2" fmla="*/ 0 h 2174680"/>
              <a:gd name="connsiteX3" fmla="*/ 1074821 w 4475140"/>
              <a:gd name="connsiteY3" fmla="*/ 0 h 2174680"/>
              <a:gd name="connsiteX4" fmla="*/ 1074821 w 4475140"/>
              <a:gd name="connsiteY4" fmla="*/ 478 h 2174680"/>
              <a:gd name="connsiteX5" fmla="*/ 4475140 w 4475140"/>
              <a:gd name="connsiteY5" fmla="*/ 478 h 217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74680">
                <a:moveTo>
                  <a:pt x="3468199" y="2174680"/>
                </a:moveTo>
                <a:lnTo>
                  <a:pt x="0" y="2174680"/>
                </a:lnTo>
                <a:lnTo>
                  <a:pt x="0" y="0"/>
                </a:lnTo>
                <a:lnTo>
                  <a:pt x="1074821" y="0"/>
                </a:lnTo>
                <a:lnTo>
                  <a:pt x="1074821" y="478"/>
                </a:lnTo>
                <a:lnTo>
                  <a:pt x="4475140" y="47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3D42BCD9-C91E-4B95-BF2C-E6F55EF7FB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7" b="11514"/>
          <a:stretch/>
        </p:blipFill>
        <p:spPr>
          <a:xfrm>
            <a:off x="4872251" y="-13613"/>
            <a:ext cx="7155976" cy="2213705"/>
          </a:xfrm>
          <a:prstGeom prst="rect">
            <a:avLst/>
          </a:prstGeom>
        </p:spPr>
      </p:pic>
      <p:pic>
        <p:nvPicPr>
          <p:cNvPr id="15" name="Picture 14" descr="A close up of a sign&#10;&#10;Description generated with high confidence">
            <a:extLst>
              <a:ext uri="{FF2B5EF4-FFF2-40B4-BE49-F238E27FC236}">
                <a16:creationId xmlns:a16="http://schemas.microsoft.com/office/drawing/2014/main" id="{5100F451-1C16-41B8-9214-4720E7FB3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4" y="4682362"/>
            <a:ext cx="5709478" cy="20231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98CC402-950F-4589-B38A-3AB9EF771FD5}"/>
              </a:ext>
            </a:extLst>
          </p:cNvPr>
          <p:cNvSpPr txBox="1"/>
          <p:nvPr/>
        </p:nvSpPr>
        <p:spPr>
          <a:xfrm>
            <a:off x="9144000" y="4828065"/>
            <a:ext cx="2804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Presented by: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268532-7B0A-2B04-8CB9-00D3F8147C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665" y="5044922"/>
            <a:ext cx="2415422" cy="166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7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65BF8DFA-6AC3-4EB4-BA9D-848AC8E827DB}"/>
              </a:ext>
            </a:extLst>
          </p:cNvPr>
          <p:cNvSpPr/>
          <p:nvPr/>
        </p:nvSpPr>
        <p:spPr>
          <a:xfrm>
            <a:off x="-501065" y="681037"/>
            <a:ext cx="4474671" cy="681037"/>
          </a:xfrm>
          <a:prstGeom prst="parallelogram">
            <a:avLst>
              <a:gd name="adj" fmla="val 47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79435-9F6F-4645-9FA5-335E81C46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830751" cy="681037"/>
          </a:xfrm>
        </p:spPr>
        <p:txBody>
          <a:bodyPr>
            <a:no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Corbel" panose="020B0503020204020204" pitchFamily="34" charset="0"/>
              </a:rPr>
              <a:t>USAID/FEMA Operational Blueprint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BFEBC3A2-186C-4311-98CC-E9D0CA5BFB2C}"/>
              </a:ext>
            </a:extLst>
          </p:cNvPr>
          <p:cNvSpPr/>
          <p:nvPr/>
        </p:nvSpPr>
        <p:spPr>
          <a:xfrm>
            <a:off x="-2217106" y="1718346"/>
            <a:ext cx="8468437" cy="4900818"/>
          </a:xfrm>
          <a:prstGeom prst="parallelogram">
            <a:avLst>
              <a:gd name="adj" fmla="val 44595"/>
            </a:avLst>
          </a:prstGeom>
          <a:blipFill>
            <a:blip r:embed="rId3"/>
            <a:stretch>
              <a:fillRect l="-1779" r="-4619"/>
            </a:stretch>
          </a:blip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8312BF3-E1D2-46DC-841D-6DE58BEC22C2}"/>
              </a:ext>
            </a:extLst>
          </p:cNvPr>
          <p:cNvSpPr txBox="1">
            <a:spLocks/>
          </p:cNvSpPr>
          <p:nvPr/>
        </p:nvSpPr>
        <p:spPr>
          <a:xfrm>
            <a:off x="-1" y="627718"/>
            <a:ext cx="4040841" cy="802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solidFill>
                  <a:srgbClr val="C00000"/>
                </a:solidFill>
                <a:latin typeface="Corbel" panose="020B0503020204020204" pitchFamily="34" charset="0"/>
              </a:rPr>
              <a:t>Purpose &amp; Scope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BD32A75-9756-44BE-9CEE-1AB753DEC90E}"/>
              </a:ext>
            </a:extLst>
          </p:cNvPr>
          <p:cNvSpPr txBox="1">
            <a:spLocks/>
          </p:cNvSpPr>
          <p:nvPr/>
        </p:nvSpPr>
        <p:spPr>
          <a:xfrm>
            <a:off x="4360984" y="3281820"/>
            <a:ext cx="9329963" cy="3337346"/>
          </a:xfrm>
          <a:prstGeom prst="parallelogram">
            <a:avLst>
              <a:gd name="adj" fmla="val 44831"/>
            </a:avLst>
          </a:prstGeom>
          <a:solidFill>
            <a:srgbClr val="C00000"/>
          </a:solidFill>
        </p:spPr>
        <p:txBody>
          <a:bodyPr vert="horz" lIns="91440" tIns="0" rIns="91440" bIns="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C00000"/>
              </a:buClr>
              <a:buSzPct val="125000"/>
              <a:buNone/>
            </a:pPr>
            <a:r>
              <a:rPr lang="en-US" sz="2500" b="1" dirty="0">
                <a:solidFill>
                  <a:schemeClr val="bg1"/>
                </a:solidFill>
              </a:rPr>
              <a:t>IT DOES NOT… </a:t>
            </a:r>
          </a:p>
          <a:p>
            <a:pPr>
              <a:lnSpc>
                <a:spcPct val="100000"/>
              </a:lnSpc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en-US" sz="2500" b="1" dirty="0">
                <a:solidFill>
                  <a:schemeClr val="bg1"/>
                </a:solidFill>
              </a:rPr>
              <a:t>describe every action that may be required or every combination of challenges that may arise. </a:t>
            </a:r>
          </a:p>
          <a:p>
            <a:pPr>
              <a:lnSpc>
                <a:spcPct val="100000"/>
              </a:lnSpc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en-US" sz="2500" b="1" dirty="0">
                <a:solidFill>
                  <a:schemeClr val="bg1"/>
                </a:solidFill>
              </a:rPr>
              <a:t>address long-term assistance for ongoing economic or environmental threats, nor programmatic costs including mitigation.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C1DCDF-D167-4E7A-BFE2-B65594911937}"/>
              </a:ext>
            </a:extLst>
          </p:cNvPr>
          <p:cNvSpPr txBox="1">
            <a:spLocks/>
          </p:cNvSpPr>
          <p:nvPr/>
        </p:nvSpPr>
        <p:spPr>
          <a:xfrm>
            <a:off x="6985747" y="317133"/>
            <a:ext cx="5047451" cy="936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C00000"/>
              </a:buClr>
              <a:buSzPct val="125000"/>
            </a:pPr>
            <a:r>
              <a:rPr lang="en-US" sz="3000" dirty="0"/>
              <a:t>USG responds to rapid &amp; slow onset disasters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107A3A-2E62-4A4A-BCA5-52E59BAF52D9}"/>
              </a:ext>
            </a:extLst>
          </p:cNvPr>
          <p:cNvSpPr txBox="1">
            <a:spLocks/>
          </p:cNvSpPr>
          <p:nvPr/>
        </p:nvSpPr>
        <p:spPr>
          <a:xfrm>
            <a:off x="6575612" y="1253295"/>
            <a:ext cx="5616388" cy="1960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C00000"/>
              </a:buClr>
              <a:buSzPct val="125000"/>
            </a:pPr>
            <a:r>
              <a:rPr lang="en-US" sz="3000" dirty="0"/>
              <a:t>Where an intensive intervention is necessary to save lives and protect property, public health, and safety</a:t>
            </a:r>
          </a:p>
        </p:txBody>
      </p:sp>
    </p:spTree>
    <p:extLst>
      <p:ext uri="{BB962C8B-B14F-4D97-AF65-F5344CB8AC3E}">
        <p14:creationId xmlns:p14="http://schemas.microsoft.com/office/powerpoint/2010/main" val="382926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7" grpId="0" animBg="1"/>
      <p:bldP spid="4" grpId="0"/>
      <p:bldP spid="9" grpId="0" animBg="1"/>
      <p:bldP spid="8" grpId="0" uiExpand="1" build="p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65BF8DFA-6AC3-4EB4-BA9D-848AC8E827DB}"/>
              </a:ext>
            </a:extLst>
          </p:cNvPr>
          <p:cNvSpPr/>
          <p:nvPr/>
        </p:nvSpPr>
        <p:spPr>
          <a:xfrm>
            <a:off x="-501064" y="681037"/>
            <a:ext cx="5530264" cy="681037"/>
          </a:xfrm>
          <a:prstGeom prst="parallelogram">
            <a:avLst>
              <a:gd name="adj" fmla="val 47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79435-9F6F-4645-9FA5-335E81C46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830751" cy="681037"/>
          </a:xfrm>
        </p:spPr>
        <p:txBody>
          <a:bodyPr>
            <a:no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Corbel" panose="020B0503020204020204" pitchFamily="34" charset="0"/>
              </a:rPr>
              <a:t>USAID/FEMA Operational Blueprint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66162-5B7F-41BC-ABC8-BE6D89D52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897" y="1787858"/>
            <a:ext cx="11220918" cy="47509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C00000"/>
              </a:buClr>
              <a:buSzPct val="125000"/>
            </a:pPr>
            <a:r>
              <a:rPr lang="en-US" sz="3200" dirty="0"/>
              <a:t>National and state/local governments have the primary responsibility of providing response and recovery services. 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125000"/>
            </a:pPr>
            <a:r>
              <a:rPr lang="en-US" sz="3200" dirty="0"/>
              <a:t>USG disaster assistance is supplemental. 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125000"/>
            </a:pPr>
            <a:r>
              <a:rPr lang="en-US" sz="3200" dirty="0"/>
              <a:t>For disasters that are not declared by the President of the United States, USAID will respond in the FSM in the same manner it does worldwide.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125000"/>
            </a:pPr>
            <a:r>
              <a:rPr lang="en-US" sz="3200" dirty="0"/>
              <a:t>It is envisaged that USAID will work with one or more implementing partners to provide disaster assistance.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8312BF3-E1D2-46DC-841D-6DE58BEC22C2}"/>
              </a:ext>
            </a:extLst>
          </p:cNvPr>
          <p:cNvSpPr txBox="1">
            <a:spLocks/>
          </p:cNvSpPr>
          <p:nvPr/>
        </p:nvSpPr>
        <p:spPr>
          <a:xfrm>
            <a:off x="0" y="621955"/>
            <a:ext cx="5119445" cy="802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solidFill>
                  <a:srgbClr val="C00000"/>
                </a:solidFill>
                <a:latin typeface="Corbel" panose="020B0503020204020204" pitchFamily="34" charset="0"/>
              </a:rPr>
              <a:t>Critical Considerations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96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uiExpand="1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65BF8DFA-6AC3-4EB4-BA9D-848AC8E827DB}"/>
              </a:ext>
            </a:extLst>
          </p:cNvPr>
          <p:cNvSpPr/>
          <p:nvPr/>
        </p:nvSpPr>
        <p:spPr>
          <a:xfrm>
            <a:off x="-501065" y="681037"/>
            <a:ext cx="5723695" cy="681037"/>
          </a:xfrm>
          <a:prstGeom prst="parallelogram">
            <a:avLst>
              <a:gd name="adj" fmla="val 47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79435-9F6F-4645-9FA5-335E81C46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830751" cy="681037"/>
          </a:xfrm>
        </p:spPr>
        <p:txBody>
          <a:bodyPr>
            <a:no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Corbel" panose="020B0503020204020204" pitchFamily="34" charset="0"/>
              </a:rPr>
              <a:t>USAID/FEMA Operational Blueprint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66162-5B7F-41BC-ABC8-BE6D89D52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3316406"/>
            <a:ext cx="8297838" cy="3302758"/>
          </a:xfrm>
        </p:spPr>
        <p:txBody>
          <a:bodyPr>
            <a:noAutofit/>
          </a:bodyPr>
          <a:lstStyle/>
          <a:p>
            <a:pPr marL="463550">
              <a:lnSpc>
                <a:spcPct val="100000"/>
              </a:lnSpc>
              <a:buClr>
                <a:srgbClr val="C00000"/>
              </a:buClr>
              <a:buSzPct val="125000"/>
            </a:pPr>
            <a:r>
              <a:rPr lang="en-US" sz="3000" dirty="0"/>
              <a:t>Evacuation and sheltering of those affected</a:t>
            </a:r>
          </a:p>
          <a:p>
            <a:pPr marL="463550">
              <a:lnSpc>
                <a:spcPct val="100000"/>
              </a:lnSpc>
              <a:buClr>
                <a:srgbClr val="C00000"/>
              </a:buClr>
              <a:buSzPct val="125000"/>
            </a:pPr>
            <a:r>
              <a:rPr lang="en-US" sz="3000" dirty="0"/>
              <a:t>Reestablishing communications </a:t>
            </a:r>
            <a:r>
              <a:rPr lang="en-US" sz="2400" i="1" dirty="0"/>
              <a:t>(internal &amp; external)</a:t>
            </a:r>
          </a:p>
          <a:p>
            <a:pPr marL="463550">
              <a:lnSpc>
                <a:spcPct val="100000"/>
              </a:lnSpc>
              <a:buClr>
                <a:srgbClr val="C00000"/>
              </a:buClr>
              <a:buSzPct val="125000"/>
            </a:pPr>
            <a:r>
              <a:rPr lang="en-US" sz="3000" dirty="0"/>
              <a:t>Clearing debris </a:t>
            </a:r>
            <a:r>
              <a:rPr lang="en-US" sz="2400" i="1" dirty="0"/>
              <a:t>(from roads, airport runways &amp; ports)</a:t>
            </a:r>
          </a:p>
          <a:p>
            <a:pPr marL="463550">
              <a:lnSpc>
                <a:spcPct val="100000"/>
              </a:lnSpc>
              <a:buClr>
                <a:srgbClr val="C00000"/>
              </a:buClr>
              <a:buSzPct val="125000"/>
            </a:pPr>
            <a:r>
              <a:rPr lang="en-US" dirty="0"/>
              <a:t>Providing emergency medical and other services – for saving lives and preserving public health, </a:t>
            </a:r>
          </a:p>
          <a:p>
            <a:pPr marL="463550">
              <a:lnSpc>
                <a:spcPct val="100000"/>
              </a:lnSpc>
              <a:buClr>
                <a:srgbClr val="C00000"/>
              </a:buClr>
              <a:buSzPct val="125000"/>
            </a:pPr>
            <a:r>
              <a:rPr lang="en-US" sz="3000" dirty="0"/>
              <a:t>Providing information &amp; making specific requests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8312BF3-E1D2-46DC-841D-6DE58BEC22C2}"/>
              </a:ext>
            </a:extLst>
          </p:cNvPr>
          <p:cNvSpPr txBox="1">
            <a:spLocks/>
          </p:cNvSpPr>
          <p:nvPr/>
        </p:nvSpPr>
        <p:spPr>
          <a:xfrm>
            <a:off x="1" y="627718"/>
            <a:ext cx="5820508" cy="802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solidFill>
                  <a:srgbClr val="C00000"/>
                </a:solidFill>
                <a:latin typeface="Corbel" panose="020B0503020204020204" pitchFamily="34" charset="0"/>
              </a:rPr>
              <a:t>Roles &amp; Responsibilities</a:t>
            </a: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2A7D3454-3C16-4FC4-BFD2-73F91D49EBA3}"/>
              </a:ext>
            </a:extLst>
          </p:cNvPr>
          <p:cNvSpPr/>
          <p:nvPr/>
        </p:nvSpPr>
        <p:spPr>
          <a:xfrm rot="5400000">
            <a:off x="-794983" y="2610133"/>
            <a:ext cx="5042850" cy="3452884"/>
          </a:xfrm>
          <a:prstGeom prst="parallelogram">
            <a:avLst>
              <a:gd name="adj" fmla="val 0"/>
            </a:avLst>
          </a:prstGeom>
          <a:blipFill>
            <a:blip r:embed="rId3">
              <a:alphaModFix amt="45000"/>
            </a:blip>
            <a:stretch>
              <a:fillRect l="-1779" r="-4619"/>
            </a:stretch>
          </a:blip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4576E39-EF36-4DA1-8518-91463966EFC6}"/>
              </a:ext>
            </a:extLst>
          </p:cNvPr>
          <p:cNvSpPr txBox="1">
            <a:spLocks/>
          </p:cNvSpPr>
          <p:nvPr/>
        </p:nvSpPr>
        <p:spPr>
          <a:xfrm>
            <a:off x="2440691" y="1738458"/>
            <a:ext cx="10731656" cy="1451882"/>
          </a:xfrm>
          <a:prstGeom prst="parallelogram">
            <a:avLst>
              <a:gd name="adj" fmla="val 46203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8" indent="0">
              <a:lnSpc>
                <a:spcPct val="100000"/>
              </a:lnSpc>
              <a:buClr>
                <a:srgbClr val="C00000"/>
              </a:buClr>
              <a:buSzPct val="125000"/>
              <a:buFont typeface="Arial" panose="020B0604020202020204" pitchFamily="34" charset="0"/>
              <a:buNone/>
            </a:pPr>
            <a:r>
              <a:rPr lang="en-US" sz="3000" dirty="0"/>
              <a:t>The Compact Nation is responsible for pre-disaster planning, pre-disaster emergency mobilization, immediate post-disaster relief operations including: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BD32A75-9756-44BE-9CEE-1AB753DEC90E}"/>
              </a:ext>
            </a:extLst>
          </p:cNvPr>
          <p:cNvSpPr txBox="1">
            <a:spLocks/>
          </p:cNvSpPr>
          <p:nvPr/>
        </p:nvSpPr>
        <p:spPr>
          <a:xfrm>
            <a:off x="-286603" y="1466828"/>
            <a:ext cx="4097883" cy="543260"/>
          </a:xfrm>
          <a:prstGeom prst="parallelogram">
            <a:avLst>
              <a:gd name="adj" fmla="val 44831"/>
            </a:avLst>
          </a:prstGeom>
          <a:solidFill>
            <a:srgbClr val="C00000"/>
          </a:solidFill>
          <a:effectLst>
            <a:outerShdw blurRad="165100" dist="101600" dir="6000000" sx="103000" sy="103000" algn="tl" rotWithShape="0">
              <a:prstClr val="black">
                <a:alpha val="40000"/>
              </a:prstClr>
            </a:outerShdw>
          </a:effectLst>
        </p:spPr>
        <p:txBody>
          <a:bodyPr vert="horz" lIns="91440" tIns="0" rIns="9144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rgbClr val="C00000"/>
              </a:buClr>
              <a:buSzPct val="125000"/>
              <a:buNone/>
            </a:pPr>
            <a:r>
              <a:rPr lang="en-US" sz="2500" b="1" dirty="0">
                <a:solidFill>
                  <a:schemeClr val="bg1"/>
                </a:solidFill>
              </a:rPr>
              <a:t>COMPACT NATIONS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29D21D4-287D-46AF-AA43-EE2BD5FF55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84" y="191401"/>
            <a:ext cx="1406038" cy="140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8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build="p"/>
      <p:bldP spid="4" grpId="0"/>
      <p:bldP spid="15" grpId="0" animBg="1"/>
      <p:bldP spid="11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65BF8DFA-6AC3-4EB4-BA9D-848AC8E827DB}"/>
              </a:ext>
            </a:extLst>
          </p:cNvPr>
          <p:cNvSpPr/>
          <p:nvPr/>
        </p:nvSpPr>
        <p:spPr>
          <a:xfrm>
            <a:off x="-501065" y="681037"/>
            <a:ext cx="5723695" cy="681037"/>
          </a:xfrm>
          <a:prstGeom prst="parallelogram">
            <a:avLst>
              <a:gd name="adj" fmla="val 47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79435-9F6F-4645-9FA5-335E81C46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830751" cy="681037"/>
          </a:xfrm>
        </p:spPr>
        <p:txBody>
          <a:bodyPr>
            <a:no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Corbel" panose="020B0503020204020204" pitchFamily="34" charset="0"/>
              </a:rPr>
              <a:t>USAID/FEMA Operational Blueprint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BFEBC3A2-186C-4311-98CC-E9D0CA5BFB2C}"/>
              </a:ext>
            </a:extLst>
          </p:cNvPr>
          <p:cNvSpPr/>
          <p:nvPr/>
        </p:nvSpPr>
        <p:spPr>
          <a:xfrm rot="5400000">
            <a:off x="-794983" y="2610133"/>
            <a:ext cx="5042850" cy="3452884"/>
          </a:xfrm>
          <a:prstGeom prst="parallelogram">
            <a:avLst>
              <a:gd name="adj" fmla="val 0"/>
            </a:avLst>
          </a:prstGeom>
          <a:blipFill>
            <a:blip r:embed="rId3">
              <a:alphaModFix amt="45000"/>
            </a:blip>
            <a:stretch>
              <a:fillRect l="-1779" r="-4619"/>
            </a:stretch>
          </a:blip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66162-5B7F-41BC-ABC8-BE6D89D52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3510" y="3477670"/>
            <a:ext cx="7751928" cy="3141494"/>
          </a:xfrm>
        </p:spPr>
        <p:txBody>
          <a:bodyPr>
            <a:noAutofit/>
          </a:bodyPr>
          <a:lstStyle/>
          <a:p>
            <a:pPr marL="463550">
              <a:lnSpc>
                <a:spcPct val="100000"/>
              </a:lnSpc>
              <a:buClr>
                <a:srgbClr val="C00000"/>
              </a:buClr>
              <a:buSzPct val="125000"/>
            </a:pPr>
            <a:r>
              <a:rPr lang="en-US" sz="3000" dirty="0"/>
              <a:t>Coordination with the FSM National Gov.</a:t>
            </a:r>
          </a:p>
          <a:p>
            <a:pPr marL="463550">
              <a:lnSpc>
                <a:spcPct val="100000"/>
              </a:lnSpc>
              <a:buClr>
                <a:srgbClr val="C00000"/>
              </a:buClr>
              <a:buSzPct val="125000"/>
            </a:pPr>
            <a:r>
              <a:rPr lang="en-US" sz="3000" dirty="0"/>
              <a:t>Coordination/concurrence regarding the Disaster Assistance Emergency Fund (DAEF)</a:t>
            </a:r>
          </a:p>
          <a:p>
            <a:pPr marL="463550">
              <a:lnSpc>
                <a:spcPct val="100000"/>
              </a:lnSpc>
              <a:buClr>
                <a:srgbClr val="C00000"/>
              </a:buClr>
              <a:buSzPct val="125000"/>
            </a:pPr>
            <a:r>
              <a:rPr lang="en-US" sz="3000" dirty="0"/>
              <a:t>Monitoring the situation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8312BF3-E1D2-46DC-841D-6DE58BEC22C2}"/>
              </a:ext>
            </a:extLst>
          </p:cNvPr>
          <p:cNvSpPr txBox="1">
            <a:spLocks/>
          </p:cNvSpPr>
          <p:nvPr/>
        </p:nvSpPr>
        <p:spPr>
          <a:xfrm>
            <a:off x="1" y="627718"/>
            <a:ext cx="5820508" cy="802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solidFill>
                  <a:srgbClr val="C00000"/>
                </a:solidFill>
                <a:latin typeface="Corbel" panose="020B0503020204020204" pitchFamily="34" charset="0"/>
              </a:rPr>
              <a:t>Roles &amp; Responsibilities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4576E39-EF36-4DA1-8518-91463966EFC6}"/>
              </a:ext>
            </a:extLst>
          </p:cNvPr>
          <p:cNvSpPr txBox="1">
            <a:spLocks/>
          </p:cNvSpPr>
          <p:nvPr/>
        </p:nvSpPr>
        <p:spPr>
          <a:xfrm>
            <a:off x="2386853" y="1710396"/>
            <a:ext cx="10885695" cy="1451882"/>
          </a:xfrm>
          <a:prstGeom prst="parallelogram">
            <a:avLst>
              <a:gd name="adj" fmla="val 46973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8" indent="0">
              <a:lnSpc>
                <a:spcPct val="100000"/>
              </a:lnSpc>
              <a:buClr>
                <a:srgbClr val="C00000"/>
              </a:buClr>
              <a:buSzPct val="125000"/>
              <a:buFont typeface="Arial" panose="020B0604020202020204" pitchFamily="34" charset="0"/>
              <a:buNone/>
            </a:pPr>
            <a:r>
              <a:rPr lang="en-US" sz="3000" dirty="0"/>
              <a:t>The US Embassy is the representative to the US Government (USG) for the FSM and roles include: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BD32A75-9756-44BE-9CEE-1AB753DEC90E}"/>
              </a:ext>
            </a:extLst>
          </p:cNvPr>
          <p:cNvSpPr txBox="1">
            <a:spLocks/>
          </p:cNvSpPr>
          <p:nvPr/>
        </p:nvSpPr>
        <p:spPr>
          <a:xfrm>
            <a:off x="-286603" y="1466828"/>
            <a:ext cx="4097883" cy="543260"/>
          </a:xfrm>
          <a:prstGeom prst="parallelogram">
            <a:avLst>
              <a:gd name="adj" fmla="val 44831"/>
            </a:avLst>
          </a:prstGeom>
          <a:solidFill>
            <a:srgbClr val="C00000"/>
          </a:solidFill>
          <a:effectLst>
            <a:outerShdw blurRad="165100" dist="101600" dir="6000000" sx="103000" sy="103000" algn="tl" rotWithShape="0">
              <a:prstClr val="black">
                <a:alpha val="40000"/>
              </a:prstClr>
            </a:outerShdw>
          </a:effectLst>
        </p:spPr>
        <p:txBody>
          <a:bodyPr vert="horz" lIns="91440" tIns="0" rIns="9144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rgbClr val="C00000"/>
              </a:buClr>
              <a:buSzPct val="125000"/>
              <a:buNone/>
            </a:pPr>
            <a:r>
              <a:rPr lang="en-US" sz="2500" b="1" dirty="0">
                <a:solidFill>
                  <a:schemeClr val="bg1"/>
                </a:solidFill>
              </a:rPr>
              <a:t>U.S. EMBASSY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72AC99-2789-4D39-9D0F-4EACF7638D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144" y="171482"/>
            <a:ext cx="1410269" cy="140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7" grpId="0" animBg="1"/>
      <p:bldP spid="3" grpId="0" uiExpand="1" build="p"/>
      <p:bldP spid="4" grpId="0"/>
      <p:bldP spid="11" grpId="0" uiExpand="1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65BF8DFA-6AC3-4EB4-BA9D-848AC8E827DB}"/>
              </a:ext>
            </a:extLst>
          </p:cNvPr>
          <p:cNvSpPr/>
          <p:nvPr/>
        </p:nvSpPr>
        <p:spPr>
          <a:xfrm>
            <a:off x="-501065" y="681037"/>
            <a:ext cx="5723695" cy="681037"/>
          </a:xfrm>
          <a:prstGeom prst="parallelogram">
            <a:avLst>
              <a:gd name="adj" fmla="val 47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79435-9F6F-4645-9FA5-335E81C46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830751" cy="681037"/>
          </a:xfrm>
        </p:spPr>
        <p:txBody>
          <a:bodyPr>
            <a:no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Corbel" panose="020B0503020204020204" pitchFamily="34" charset="0"/>
              </a:rPr>
              <a:t>USAID/FEMA Operational Blueprint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BFEBC3A2-186C-4311-98CC-E9D0CA5BFB2C}"/>
              </a:ext>
            </a:extLst>
          </p:cNvPr>
          <p:cNvSpPr/>
          <p:nvPr/>
        </p:nvSpPr>
        <p:spPr>
          <a:xfrm rot="5400000">
            <a:off x="-794983" y="2610133"/>
            <a:ext cx="5042850" cy="3452884"/>
          </a:xfrm>
          <a:prstGeom prst="parallelogram">
            <a:avLst>
              <a:gd name="adj" fmla="val 0"/>
            </a:avLst>
          </a:prstGeom>
          <a:blipFill>
            <a:blip r:embed="rId3">
              <a:alphaModFix amt="45000"/>
            </a:blip>
            <a:stretch>
              <a:fillRect l="-1779" r="-4619"/>
            </a:stretch>
          </a:blip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66162-5B7F-41BC-ABC8-BE6D89D52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1281" y="3328803"/>
            <a:ext cx="8144158" cy="3529197"/>
          </a:xfrm>
        </p:spPr>
        <p:txBody>
          <a:bodyPr>
            <a:noAutofit/>
          </a:bodyPr>
          <a:lstStyle/>
          <a:p>
            <a:pPr marL="463550">
              <a:lnSpc>
                <a:spcPct val="100000"/>
              </a:lnSpc>
              <a:buClr>
                <a:srgbClr val="C00000"/>
              </a:buClr>
              <a:buSzPct val="125000"/>
            </a:pPr>
            <a:r>
              <a:rPr lang="en-US" sz="3000" dirty="0"/>
              <a:t>Develops a plan for relief and reconstruction assistance and activities. </a:t>
            </a:r>
          </a:p>
          <a:p>
            <a:pPr marL="463550">
              <a:lnSpc>
                <a:spcPct val="100000"/>
              </a:lnSpc>
              <a:buClr>
                <a:srgbClr val="C00000"/>
              </a:buClr>
              <a:buSzPct val="125000"/>
            </a:pPr>
            <a:r>
              <a:rPr lang="en-US" sz="3000" dirty="0"/>
              <a:t>Coordinates the implementation with chosen Implementation Partners. </a:t>
            </a:r>
          </a:p>
          <a:p>
            <a:pPr marL="463550">
              <a:lnSpc>
                <a:spcPct val="100000"/>
              </a:lnSpc>
              <a:buClr>
                <a:srgbClr val="C00000"/>
              </a:buClr>
              <a:buSzPct val="125000"/>
            </a:pPr>
            <a:r>
              <a:rPr lang="en-US" sz="3000" dirty="0"/>
              <a:t>Monitors implementation and coordinates with stakeholders.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8312BF3-E1D2-46DC-841D-6DE58BEC22C2}"/>
              </a:ext>
            </a:extLst>
          </p:cNvPr>
          <p:cNvSpPr txBox="1">
            <a:spLocks/>
          </p:cNvSpPr>
          <p:nvPr/>
        </p:nvSpPr>
        <p:spPr>
          <a:xfrm>
            <a:off x="1" y="627718"/>
            <a:ext cx="5820508" cy="802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solidFill>
                  <a:srgbClr val="C00000"/>
                </a:solidFill>
                <a:latin typeface="Corbel" panose="020B0503020204020204" pitchFamily="34" charset="0"/>
              </a:rPr>
              <a:t>Roles &amp; Responsibilities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4576E39-EF36-4DA1-8518-91463966EFC6}"/>
              </a:ext>
            </a:extLst>
          </p:cNvPr>
          <p:cNvSpPr txBox="1">
            <a:spLocks/>
          </p:cNvSpPr>
          <p:nvPr/>
        </p:nvSpPr>
        <p:spPr>
          <a:xfrm>
            <a:off x="2427194" y="1728049"/>
            <a:ext cx="11056793" cy="1451882"/>
          </a:xfrm>
          <a:prstGeom prst="parallelogram">
            <a:avLst>
              <a:gd name="adj" fmla="val 4568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8" indent="0">
              <a:lnSpc>
                <a:spcPct val="100000"/>
              </a:lnSpc>
              <a:buClr>
                <a:srgbClr val="C00000"/>
              </a:buClr>
              <a:buSzPct val="125000"/>
              <a:buNone/>
            </a:pPr>
            <a:r>
              <a:rPr lang="en-US" sz="3000" dirty="0"/>
              <a:t>USAID is the US agency that provides post disaster relief and reconstruction assistance to the compact nation.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BD32A75-9756-44BE-9CEE-1AB753DEC90E}"/>
              </a:ext>
            </a:extLst>
          </p:cNvPr>
          <p:cNvSpPr txBox="1">
            <a:spLocks/>
          </p:cNvSpPr>
          <p:nvPr/>
        </p:nvSpPr>
        <p:spPr>
          <a:xfrm>
            <a:off x="-286603" y="1466828"/>
            <a:ext cx="4097883" cy="543260"/>
          </a:xfrm>
          <a:prstGeom prst="parallelogram">
            <a:avLst>
              <a:gd name="adj" fmla="val 44831"/>
            </a:avLst>
          </a:prstGeom>
          <a:solidFill>
            <a:srgbClr val="C00000"/>
          </a:solidFill>
          <a:effectLst>
            <a:outerShdw blurRad="165100" dist="101600" dir="6000000" sx="103000" sy="103000" algn="tl" rotWithShape="0">
              <a:prstClr val="black">
                <a:alpha val="40000"/>
              </a:prstClr>
            </a:outerShdw>
          </a:effectLst>
        </p:spPr>
        <p:txBody>
          <a:bodyPr vert="horz" lIns="91440" tIns="0" rIns="9144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rgbClr val="C00000"/>
              </a:buClr>
              <a:buSzPct val="125000"/>
              <a:buNone/>
            </a:pPr>
            <a:r>
              <a:rPr lang="en-US" sz="2500" b="1" dirty="0">
                <a:solidFill>
                  <a:schemeClr val="bg1"/>
                </a:solidFill>
              </a:rPr>
              <a:t>USAID/OFDA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72AC99-2789-4D39-9D0F-4EACF7638D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144" y="168908"/>
            <a:ext cx="1410269" cy="141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7" grpId="0" animBg="1"/>
      <p:bldP spid="3" grpId="0" uiExpand="1" build="p"/>
      <p:bldP spid="4" grpId="0"/>
      <p:bldP spid="11" grpId="0" uiExpand="1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65BF8DFA-6AC3-4EB4-BA9D-848AC8E827DB}"/>
              </a:ext>
            </a:extLst>
          </p:cNvPr>
          <p:cNvSpPr/>
          <p:nvPr/>
        </p:nvSpPr>
        <p:spPr>
          <a:xfrm>
            <a:off x="-501065" y="681037"/>
            <a:ext cx="5723695" cy="681037"/>
          </a:xfrm>
          <a:prstGeom prst="parallelogram">
            <a:avLst>
              <a:gd name="adj" fmla="val 47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79435-9F6F-4645-9FA5-335E81C46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830751" cy="681037"/>
          </a:xfrm>
        </p:spPr>
        <p:txBody>
          <a:bodyPr>
            <a:no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Corbel" panose="020B0503020204020204" pitchFamily="34" charset="0"/>
              </a:rPr>
              <a:t>USAID/FEMA Operational Blueprint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BFEBC3A2-186C-4311-98CC-E9D0CA5BFB2C}"/>
              </a:ext>
            </a:extLst>
          </p:cNvPr>
          <p:cNvSpPr/>
          <p:nvPr/>
        </p:nvSpPr>
        <p:spPr>
          <a:xfrm rot="5400000">
            <a:off x="-794983" y="2610133"/>
            <a:ext cx="5042850" cy="3452884"/>
          </a:xfrm>
          <a:prstGeom prst="parallelogram">
            <a:avLst>
              <a:gd name="adj" fmla="val 0"/>
            </a:avLst>
          </a:prstGeom>
          <a:blipFill>
            <a:blip r:embed="rId3">
              <a:alphaModFix amt="45000"/>
            </a:blip>
            <a:stretch>
              <a:fillRect l="-1779" r="-4619"/>
            </a:stretch>
          </a:blip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66162-5B7F-41BC-ABC8-BE6D89D52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7125" y="3141547"/>
            <a:ext cx="8101248" cy="3302758"/>
          </a:xfrm>
        </p:spPr>
        <p:txBody>
          <a:bodyPr>
            <a:noAutofit/>
          </a:bodyPr>
          <a:lstStyle/>
          <a:p>
            <a:pPr marL="463550">
              <a:lnSpc>
                <a:spcPct val="100000"/>
              </a:lnSpc>
              <a:buClr>
                <a:srgbClr val="C00000"/>
              </a:buClr>
              <a:buSzPct val="125000"/>
            </a:pPr>
            <a:r>
              <a:rPr lang="en-US" sz="3000" dirty="0"/>
              <a:t>Participates in the Joint Damage Assessments so they can advise the Whitehouse. </a:t>
            </a:r>
          </a:p>
          <a:p>
            <a:pPr marL="463550">
              <a:lnSpc>
                <a:spcPct val="100000"/>
              </a:lnSpc>
              <a:buClr>
                <a:srgbClr val="C00000"/>
              </a:buClr>
              <a:buSzPct val="125000"/>
            </a:pPr>
            <a:r>
              <a:rPr lang="en-US" sz="3000" dirty="0"/>
              <a:t>Advises the Whitehouse regarding a US PDD</a:t>
            </a:r>
          </a:p>
          <a:p>
            <a:pPr marL="463550">
              <a:lnSpc>
                <a:spcPct val="100000"/>
              </a:lnSpc>
              <a:buClr>
                <a:srgbClr val="C00000"/>
              </a:buClr>
              <a:buSzPct val="125000"/>
            </a:pPr>
            <a:r>
              <a:rPr lang="en-US" sz="3000" dirty="0"/>
              <a:t>If there is a US PDD, FEMA approves plans for and finances USAID for the relief and reconstruction operations in the FSM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8312BF3-E1D2-46DC-841D-6DE58BEC22C2}"/>
              </a:ext>
            </a:extLst>
          </p:cNvPr>
          <p:cNvSpPr txBox="1">
            <a:spLocks/>
          </p:cNvSpPr>
          <p:nvPr/>
        </p:nvSpPr>
        <p:spPr>
          <a:xfrm>
            <a:off x="1" y="627718"/>
            <a:ext cx="5820508" cy="802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solidFill>
                  <a:srgbClr val="C00000"/>
                </a:solidFill>
                <a:latin typeface="Corbel" panose="020B0503020204020204" pitchFamily="34" charset="0"/>
              </a:rPr>
              <a:t>Roles &amp; Responsibilities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4576E39-EF36-4DA1-8518-91463966EFC6}"/>
              </a:ext>
            </a:extLst>
          </p:cNvPr>
          <p:cNvSpPr txBox="1">
            <a:spLocks/>
          </p:cNvSpPr>
          <p:nvPr/>
        </p:nvSpPr>
        <p:spPr>
          <a:xfrm>
            <a:off x="2478657" y="1716917"/>
            <a:ext cx="10754855" cy="1356394"/>
          </a:xfrm>
          <a:prstGeom prst="parallelogram">
            <a:avLst>
              <a:gd name="adj" fmla="val 4786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8" indent="0">
              <a:lnSpc>
                <a:spcPct val="100000"/>
              </a:lnSpc>
              <a:buClr>
                <a:srgbClr val="C00000"/>
              </a:buClr>
              <a:buSzPct val="125000"/>
              <a:buNone/>
            </a:pPr>
            <a:r>
              <a:rPr lang="en-US" sz="3000" dirty="0"/>
              <a:t>FEMA is responsible for processing the US Presidential Disaster Declaration (PDD) request: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BD32A75-9756-44BE-9CEE-1AB753DEC90E}"/>
              </a:ext>
            </a:extLst>
          </p:cNvPr>
          <p:cNvSpPr txBox="1">
            <a:spLocks/>
          </p:cNvSpPr>
          <p:nvPr/>
        </p:nvSpPr>
        <p:spPr>
          <a:xfrm>
            <a:off x="-286602" y="1466828"/>
            <a:ext cx="3985146" cy="543260"/>
          </a:xfrm>
          <a:prstGeom prst="parallelogram">
            <a:avLst>
              <a:gd name="adj" fmla="val 44831"/>
            </a:avLst>
          </a:prstGeom>
          <a:solidFill>
            <a:srgbClr val="C00000"/>
          </a:solidFill>
          <a:effectLst>
            <a:outerShdw blurRad="165100" dist="101600" dir="6000000" sx="103000" sy="103000" algn="tl" rotWithShape="0">
              <a:prstClr val="black">
                <a:alpha val="40000"/>
              </a:prstClr>
            </a:outerShdw>
          </a:effectLst>
        </p:spPr>
        <p:txBody>
          <a:bodyPr vert="horz" lIns="91440" tIns="0" rIns="9144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rgbClr val="C00000"/>
              </a:buClr>
              <a:buSzPct val="125000"/>
              <a:buNone/>
            </a:pPr>
            <a:r>
              <a:rPr lang="en-US" sz="2400" b="1" dirty="0">
                <a:solidFill>
                  <a:schemeClr val="bg1"/>
                </a:solidFill>
              </a:rPr>
              <a:t>DHS / FEMA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72AC99-2789-4D39-9D0F-4EACF7638D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04" y="185835"/>
            <a:ext cx="1410269" cy="140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4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7" grpId="0" animBg="1"/>
      <p:bldP spid="3" grpId="0" uiExpand="1" build="p"/>
      <p:bldP spid="4" grpId="0"/>
      <p:bldP spid="11" grpId="0" uiExpand="1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65BF8DFA-6AC3-4EB4-BA9D-848AC8E827DB}"/>
              </a:ext>
            </a:extLst>
          </p:cNvPr>
          <p:cNvSpPr/>
          <p:nvPr/>
        </p:nvSpPr>
        <p:spPr>
          <a:xfrm>
            <a:off x="-501065" y="681037"/>
            <a:ext cx="5723695" cy="681037"/>
          </a:xfrm>
          <a:prstGeom prst="parallelogram">
            <a:avLst>
              <a:gd name="adj" fmla="val 47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79435-9F6F-4645-9FA5-335E81C46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830751" cy="681037"/>
          </a:xfrm>
        </p:spPr>
        <p:txBody>
          <a:bodyPr>
            <a:no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Corbel" panose="020B0503020204020204" pitchFamily="34" charset="0"/>
              </a:rPr>
              <a:t>USAID/FEMA Operational Blueprint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BFEBC3A2-186C-4311-98CC-E9D0CA5BFB2C}"/>
              </a:ext>
            </a:extLst>
          </p:cNvPr>
          <p:cNvSpPr/>
          <p:nvPr/>
        </p:nvSpPr>
        <p:spPr>
          <a:xfrm rot="5400000">
            <a:off x="-790116" y="2605266"/>
            <a:ext cx="5042850" cy="3462618"/>
          </a:xfrm>
          <a:prstGeom prst="parallelogram">
            <a:avLst>
              <a:gd name="adj" fmla="val 0"/>
            </a:avLst>
          </a:prstGeom>
          <a:blipFill>
            <a:blip r:embed="rId3">
              <a:alphaModFix amt="45000"/>
            </a:blip>
            <a:stretch>
              <a:fillRect l="-1779" r="-4619"/>
            </a:stretch>
          </a:blip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66162-5B7F-41BC-ABC8-BE6D89D52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1012" y="3384643"/>
            <a:ext cx="7894427" cy="3302758"/>
          </a:xfrm>
        </p:spPr>
        <p:txBody>
          <a:bodyPr>
            <a:noAutofit/>
          </a:bodyPr>
          <a:lstStyle/>
          <a:p>
            <a:pPr marL="463550">
              <a:lnSpc>
                <a:spcPct val="100000"/>
              </a:lnSpc>
              <a:buClr>
                <a:srgbClr val="C00000"/>
              </a:buClr>
              <a:buSzPct val="125000"/>
            </a:pPr>
            <a:r>
              <a:rPr lang="en-US" sz="3000" dirty="0"/>
              <a:t>USAID may select multiple IPs</a:t>
            </a:r>
          </a:p>
          <a:p>
            <a:pPr marL="463550">
              <a:lnSpc>
                <a:spcPct val="100000"/>
              </a:lnSpc>
              <a:buClr>
                <a:srgbClr val="C00000"/>
              </a:buClr>
              <a:buSzPct val="125000"/>
            </a:pPr>
            <a:r>
              <a:rPr lang="en-US" sz="3000" dirty="0"/>
              <a:t>IPs, using designated funds, are limited to the approved plans</a:t>
            </a:r>
            <a:r>
              <a:rPr lang="en-US" dirty="0"/>
              <a:t> which define the beneficiaries and activities. </a:t>
            </a:r>
          </a:p>
          <a:p>
            <a:pPr marL="463550">
              <a:lnSpc>
                <a:spcPct val="100000"/>
              </a:lnSpc>
              <a:buClr>
                <a:srgbClr val="C00000"/>
              </a:buClr>
              <a:buSzPct val="125000"/>
            </a:pPr>
            <a:r>
              <a:rPr lang="en-US" dirty="0"/>
              <a:t>IPs may use sub-grantees/subcontractors to fulfill relief and reconstruction activities.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8312BF3-E1D2-46DC-841D-6DE58BEC22C2}"/>
              </a:ext>
            </a:extLst>
          </p:cNvPr>
          <p:cNvSpPr txBox="1">
            <a:spLocks/>
          </p:cNvSpPr>
          <p:nvPr/>
        </p:nvSpPr>
        <p:spPr>
          <a:xfrm>
            <a:off x="1" y="627718"/>
            <a:ext cx="5820508" cy="802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solidFill>
                  <a:srgbClr val="C00000"/>
                </a:solidFill>
                <a:latin typeface="Corbel" panose="020B0503020204020204" pitchFamily="34" charset="0"/>
              </a:rPr>
              <a:t>Roles &amp; Responsibilities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4576E39-EF36-4DA1-8518-91463966EFC6}"/>
              </a:ext>
            </a:extLst>
          </p:cNvPr>
          <p:cNvSpPr txBox="1">
            <a:spLocks/>
          </p:cNvSpPr>
          <p:nvPr/>
        </p:nvSpPr>
        <p:spPr>
          <a:xfrm>
            <a:off x="2910255" y="1712353"/>
            <a:ext cx="10021234" cy="1451882"/>
          </a:xfrm>
          <a:prstGeom prst="parallelogram">
            <a:avLst>
              <a:gd name="adj" fmla="val 44685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8" indent="0">
              <a:lnSpc>
                <a:spcPct val="100000"/>
              </a:lnSpc>
              <a:buClr>
                <a:srgbClr val="C00000"/>
              </a:buClr>
              <a:buSzPct val="125000"/>
              <a:buNone/>
            </a:pPr>
            <a:r>
              <a:rPr lang="en-US" sz="3000" dirty="0"/>
              <a:t>Implementing Partners (IPs) selected by USAID will carry our relief and reconstruction activities in accordance with USAID direction and plans.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BD32A75-9756-44BE-9CEE-1AB753DEC90E}"/>
              </a:ext>
            </a:extLst>
          </p:cNvPr>
          <p:cNvSpPr txBox="1">
            <a:spLocks/>
          </p:cNvSpPr>
          <p:nvPr/>
        </p:nvSpPr>
        <p:spPr>
          <a:xfrm>
            <a:off x="-409431" y="1475284"/>
            <a:ext cx="4612942" cy="543260"/>
          </a:xfrm>
          <a:prstGeom prst="parallelogram">
            <a:avLst>
              <a:gd name="adj" fmla="val 44831"/>
            </a:avLst>
          </a:prstGeom>
          <a:solidFill>
            <a:srgbClr val="C00000"/>
          </a:solidFill>
          <a:effectLst>
            <a:outerShdw blurRad="165100" dist="101600" dir="6000000" sx="103000" sy="103000" algn="tl" rotWithShape="0">
              <a:prstClr val="black">
                <a:alpha val="40000"/>
              </a:prstClr>
            </a:outerShdw>
          </a:effectLst>
        </p:spPr>
        <p:txBody>
          <a:bodyPr vert="horz" lIns="91440" tIns="0" rIns="9144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rgbClr val="C00000"/>
              </a:buClr>
              <a:buSzPct val="125000"/>
              <a:buNone/>
            </a:pPr>
            <a:r>
              <a:rPr lang="en-US" sz="2400" b="1" dirty="0">
                <a:solidFill>
                  <a:schemeClr val="bg1"/>
                </a:solidFill>
              </a:rPr>
              <a:t>IMPLEMENTING PARTNERS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72AC99-2789-4D39-9D0F-4EACF7638D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" t="6829" r="52508" b="11108"/>
          <a:stretch/>
        </p:blipFill>
        <p:spPr>
          <a:xfrm>
            <a:off x="10281981" y="170600"/>
            <a:ext cx="1673457" cy="13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4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7" grpId="0" animBg="1"/>
      <p:bldP spid="3" grpId="0" uiExpand="1" build="p"/>
      <p:bldP spid="4" grpId="0"/>
      <p:bldP spid="11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32327050FA9F43A3C86337E1997E8C" ma:contentTypeVersion="10" ma:contentTypeDescription="Create a new document." ma:contentTypeScope="" ma:versionID="c2d26ecd807a9e0456d900f34e064e65">
  <xsd:schema xmlns:xsd="http://www.w3.org/2001/XMLSchema" xmlns:xs="http://www.w3.org/2001/XMLSchema" xmlns:p="http://schemas.microsoft.com/office/2006/metadata/properties" xmlns:ns2="e817ffc1-f7ee-4579-915b-cb5d678eb594" xmlns:ns3="914c01d7-bea0-4415-b0fc-51915389c1e4" targetNamespace="http://schemas.microsoft.com/office/2006/metadata/properties" ma:root="true" ma:fieldsID="4d2cfbc507be25e66cdb0664c3cd3289" ns2:_="" ns3:_="">
    <xsd:import namespace="e817ffc1-f7ee-4579-915b-cb5d678eb594"/>
    <xsd:import namespace="914c01d7-bea0-4415-b0fc-51915389c1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17ffc1-f7ee-4579-915b-cb5d678eb5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4c01d7-bea0-4415-b0fc-51915389c1e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51E5EC-5D36-4905-ACD3-26398B6A11C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750D974-D10A-4D4C-A9EE-426FD05A57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17ffc1-f7ee-4579-915b-cb5d678eb594"/>
    <ds:schemaRef ds:uri="914c01d7-bea0-4415-b0fc-51915389c1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E91AEF-FBF8-4116-BD66-6B32629CF9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9445</TotalTime>
  <Words>1569</Words>
  <Application>Microsoft Office PowerPoint</Application>
  <PresentationFormat>Widescreen</PresentationFormat>
  <Paragraphs>162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Corbel</vt:lpstr>
      <vt:lpstr>Tw Cen MT Condensed Extra Bold</vt:lpstr>
      <vt:lpstr>Office Theme</vt:lpstr>
      <vt:lpstr>The USAID/FEMA Operational Blueprint For Disaster Relief and Reconstruction in the FSM</vt:lpstr>
      <vt:lpstr>USAID/FEMA Operational Blueprint</vt:lpstr>
      <vt:lpstr>USAID/FEMA Operational Blueprint</vt:lpstr>
      <vt:lpstr>USAID/FEMA Operational Blueprint</vt:lpstr>
      <vt:lpstr>USAID/FEMA Operational Blueprint</vt:lpstr>
      <vt:lpstr>USAID/FEMA Operational Blueprint</vt:lpstr>
      <vt:lpstr>USAID/FEMA Operational Blueprint</vt:lpstr>
      <vt:lpstr>USAID/FEMA Operational Blueprint</vt:lpstr>
      <vt:lpstr>USAID/FEMA Operational Blueprint</vt:lpstr>
      <vt:lpstr>USAID/FEMA Operational Blueprint</vt:lpstr>
      <vt:lpstr>USAID/FEMA Operational Blueprint</vt:lpstr>
      <vt:lpstr>USAID/FEMA Operational Blueprint</vt:lpstr>
      <vt:lpstr>USAID/FEMA Operational Blueprint</vt:lpstr>
      <vt:lpstr>USAID/FEMA Operational Blueprint</vt:lpstr>
      <vt:lpstr>USAID/FEMA Operational Blueprint</vt:lpstr>
      <vt:lpstr>USAID/FEMA Operational Blueprint</vt:lpstr>
      <vt:lpstr>USAID/FEMA Operational Blueprint</vt:lpstr>
      <vt:lpstr>USAID/FEMA Operational Blueprint</vt:lpstr>
      <vt:lpstr>USAID/FEMA Operational Blueprint</vt:lpstr>
      <vt:lpstr>USAID/FEMA Operational Blueprint</vt:lpstr>
      <vt:lpstr>Thank you  for you attention &amp; participation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USAID / FEMA Operational Blueprint For Disaster Relief and Reconstruction  in the FSM &amp; RMI   |   January 2017 update</dc:title>
  <dc:creator>Ryan McVey</dc:creator>
  <cp:lastModifiedBy>CASTRO Grace Ann</cp:lastModifiedBy>
  <cp:revision>98</cp:revision>
  <dcterms:created xsi:type="dcterms:W3CDTF">2018-09-06T07:47:39Z</dcterms:created>
  <dcterms:modified xsi:type="dcterms:W3CDTF">2022-11-30T21:53:18Z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0x0101001032327050FA9F43A3C86337E1997E8C</vt:lpwstr>
  </property>
  <property fmtid="{D5CDD505-2E9C-101B-9397-08002B2CF9AE}" pid="3" name="MSIP_Label_2059aa38-f392-4105-be92-628035578272_Enabled">
    <vt:lpwstr>true</vt:lpwstr>
  </property>
  <property fmtid="{D5CDD505-2E9C-101B-9397-08002B2CF9AE}" pid="4" name="MSIP_Label_2059aa38-f392-4105-be92-628035578272_SetDate">
    <vt:lpwstr>2022-02-17T05:58:39Z</vt:lpwstr>
  </property>
  <property fmtid="{D5CDD505-2E9C-101B-9397-08002B2CF9AE}" pid="5" name="MSIP_Label_2059aa38-f392-4105-be92-628035578272_Method">
    <vt:lpwstr>Privileged</vt:lpwstr>
  </property>
  <property fmtid="{D5CDD505-2E9C-101B-9397-08002B2CF9AE}" pid="6" name="MSIP_Label_2059aa38-f392-4105-be92-628035578272_Name">
    <vt:lpwstr>IOMLb0020IN123173</vt:lpwstr>
  </property>
  <property fmtid="{D5CDD505-2E9C-101B-9397-08002B2CF9AE}" pid="7" name="MSIP_Label_2059aa38-f392-4105-be92-628035578272_SiteId">
    <vt:lpwstr>1588262d-23fb-43b4-bd6e-bce49c8e6186</vt:lpwstr>
  </property>
  <property fmtid="{D5CDD505-2E9C-101B-9397-08002B2CF9AE}" pid="8" name="MSIP_Label_2059aa38-f392-4105-be92-628035578272_ActionId">
    <vt:lpwstr>951bb1db-d2bf-4b30-8532-b289f18da0f2</vt:lpwstr>
  </property>
  <property fmtid="{D5CDD505-2E9C-101B-9397-08002B2CF9AE}" pid="9" name="MSIP_Label_2059aa38-f392-4105-be92-628035578272_ContentBits">
    <vt:lpwstr>0</vt:lpwstr>
  </property>
</Properties>
</file>