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1" r:id="rId1"/>
  </p:sldMasterIdLst>
  <p:notesMasterIdLst>
    <p:notesMasterId r:id="rId21"/>
  </p:notesMasterIdLst>
  <p:sldIdLst>
    <p:sldId id="264" r:id="rId2"/>
    <p:sldId id="256" r:id="rId3"/>
    <p:sldId id="280" r:id="rId4"/>
    <p:sldId id="266" r:id="rId5"/>
    <p:sldId id="265" r:id="rId6"/>
    <p:sldId id="260" r:id="rId7"/>
    <p:sldId id="267" r:id="rId8"/>
    <p:sldId id="273" r:id="rId9"/>
    <p:sldId id="261" r:id="rId10"/>
    <p:sldId id="271" r:id="rId11"/>
    <p:sldId id="272" r:id="rId12"/>
    <p:sldId id="278" r:id="rId13"/>
    <p:sldId id="277" r:id="rId14"/>
    <p:sldId id="279" r:id="rId15"/>
    <p:sldId id="275" r:id="rId16"/>
    <p:sldId id="274" r:id="rId17"/>
    <p:sldId id="276" r:id="rId18"/>
    <p:sldId id="281" r:id="rId19"/>
    <p:sldId id="28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p:restoredTop sz="81481"/>
  </p:normalViewPr>
  <p:slideViewPr>
    <p:cSldViewPr snapToGrid="0">
      <p:cViewPr varScale="1">
        <p:scale>
          <a:sx n="102" d="100"/>
          <a:sy n="102"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1AA03-14B9-A84C-BB4C-0CD1460E0338}" type="datetimeFigureOut">
              <a:rPr lang="en-FM" smtClean="0"/>
              <a:t>26/08/2024</a:t>
            </a:fld>
            <a:endParaRPr lang="en-F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F25DE-9AC8-C14D-AAB4-88AC4A31AE9C}" type="slidenum">
              <a:rPr lang="en-FM" smtClean="0"/>
              <a:t>‹#›</a:t>
            </a:fld>
            <a:endParaRPr lang="en-FM"/>
          </a:p>
        </p:txBody>
      </p:sp>
    </p:spTree>
    <p:extLst>
      <p:ext uri="{BB962C8B-B14F-4D97-AF65-F5344CB8AC3E}">
        <p14:creationId xmlns:p14="http://schemas.microsoft.com/office/powerpoint/2010/main" val="4281947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1</a:t>
            </a:fld>
            <a:endParaRPr lang="en-FM"/>
          </a:p>
        </p:txBody>
      </p:sp>
    </p:spTree>
    <p:extLst>
      <p:ext uri="{BB962C8B-B14F-4D97-AF65-F5344CB8AC3E}">
        <p14:creationId xmlns:p14="http://schemas.microsoft.com/office/powerpoint/2010/main" val="1855757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Arial" panose="020B0604020202020204" pitchFamily="34" charset="0"/>
              </a:rPr>
              <a:t>SPREP, the Delivery Partner, will be responsible for implementation of the readiness support and will carry out</a:t>
            </a:r>
          </a:p>
          <a:p>
            <a:r>
              <a:rPr lang="en-US" dirty="0">
                <a:solidFill>
                  <a:srgbClr val="000000"/>
                </a:solidFill>
                <a:effectLst/>
                <a:latin typeface="Arial" panose="020B0604020202020204" pitchFamily="34" charset="0"/>
              </a:rPr>
              <a:t>all fiduciary and financial management, procurement of goods and services, monitoring and reporting activities</a:t>
            </a:r>
          </a:p>
          <a:p>
            <a:r>
              <a:rPr lang="en-US" dirty="0">
                <a:solidFill>
                  <a:srgbClr val="000000"/>
                </a:solidFill>
                <a:effectLst/>
                <a:latin typeface="Arial" panose="020B0604020202020204" pitchFamily="34" charset="0"/>
              </a:rPr>
              <a:t>under this proposal in compliance with SPREP’s policies and procedures and with the Bilateral Grant</a:t>
            </a:r>
          </a:p>
          <a:p>
            <a:r>
              <a:rPr lang="en-US" dirty="0">
                <a:solidFill>
                  <a:srgbClr val="000000"/>
                </a:solidFill>
                <a:effectLst/>
                <a:latin typeface="Arial" panose="020B0604020202020204" pitchFamily="34" charset="0"/>
              </a:rPr>
              <a:t>Agreement to be signed with GCF.</a:t>
            </a:r>
          </a:p>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12</a:t>
            </a:fld>
            <a:endParaRPr lang="en-FM"/>
          </a:p>
        </p:txBody>
      </p:sp>
    </p:spTree>
    <p:extLst>
      <p:ext uri="{BB962C8B-B14F-4D97-AF65-F5344CB8AC3E}">
        <p14:creationId xmlns:p14="http://schemas.microsoft.com/office/powerpoint/2010/main" val="1761871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Arial" panose="020B0604020202020204" pitchFamily="34" charset="0"/>
              </a:rPr>
              <a:t>The in-country activities will be managed by the Government of FSM through the Department of Environment,</a:t>
            </a:r>
          </a:p>
          <a:p>
            <a:r>
              <a:rPr lang="en-US" dirty="0">
                <a:solidFill>
                  <a:srgbClr val="000000"/>
                </a:solidFill>
                <a:effectLst/>
                <a:latin typeface="Arial" panose="020B0604020202020204" pitchFamily="34" charset="0"/>
              </a:rPr>
              <a:t>Climate Change and Emergency Management (DECEM). A project agreement between SPREP and DECEM</a:t>
            </a:r>
          </a:p>
          <a:p>
            <a:r>
              <a:rPr lang="en-US" dirty="0">
                <a:solidFill>
                  <a:srgbClr val="000000"/>
                </a:solidFill>
                <a:effectLst/>
                <a:latin typeface="Arial" panose="020B0604020202020204" pitchFamily="34" charset="0"/>
              </a:rPr>
              <a:t>will be executed, along with a capacity assessment of DECEM69</a:t>
            </a:r>
          </a:p>
          <a:p>
            <a:r>
              <a:rPr lang="en-US" dirty="0">
                <a:solidFill>
                  <a:srgbClr val="000000"/>
                </a:solidFill>
                <a:effectLst/>
                <a:latin typeface="Arial" panose="020B0604020202020204" pitchFamily="34" charset="0"/>
              </a:rPr>
              <a:t>, to provide for the transfer of funds to DECEM</a:t>
            </a:r>
          </a:p>
          <a:p>
            <a:r>
              <a:rPr lang="en-US" dirty="0">
                <a:solidFill>
                  <a:srgbClr val="000000"/>
                </a:solidFill>
                <a:effectLst/>
                <a:latin typeface="Arial" panose="020B0604020202020204" pitchFamily="34" charset="0"/>
              </a:rPr>
              <a:t>for specific on-ground activities. This will enable more effective oversighting of in-country activities including</a:t>
            </a:r>
          </a:p>
          <a:p>
            <a:r>
              <a:rPr lang="en-US" dirty="0">
                <a:solidFill>
                  <a:srgbClr val="000000"/>
                </a:solidFill>
                <a:effectLst/>
                <a:latin typeface="Arial" panose="020B0604020202020204" pitchFamily="34" charset="0"/>
              </a:rPr>
              <a:t>stakeholder consultations, DECEM office management responsibilities etc. DECEM will be responsible for any</a:t>
            </a:r>
          </a:p>
          <a:p>
            <a:r>
              <a:rPr lang="en-US" dirty="0">
                <a:solidFill>
                  <a:srgbClr val="000000"/>
                </a:solidFill>
                <a:effectLst/>
                <a:latin typeface="Arial" panose="020B0604020202020204" pitchFamily="34" charset="0"/>
              </a:rPr>
              <a:t>fiducial requirements relating to these funds, and terms and conditions, including reporting will be detailed in</a:t>
            </a:r>
          </a:p>
          <a:p>
            <a:r>
              <a:rPr lang="en-US" dirty="0">
                <a:solidFill>
                  <a:srgbClr val="000000"/>
                </a:solidFill>
                <a:effectLst/>
                <a:latin typeface="Arial" panose="020B0604020202020204" pitchFamily="34" charset="0"/>
              </a:rPr>
              <a:t>the project agreement.</a:t>
            </a:r>
          </a:p>
          <a:p>
            <a:r>
              <a:rPr lang="en-US" dirty="0">
                <a:solidFill>
                  <a:srgbClr val="000000"/>
                </a:solidFill>
                <a:effectLst/>
                <a:latin typeface="Arial" panose="020B0604020202020204" pitchFamily="34" charset="0"/>
              </a:rPr>
              <a:t>The budget plan has been further detailed to outline the specific outputs and funds to be managed directly by</a:t>
            </a:r>
          </a:p>
          <a:p>
            <a:r>
              <a:rPr lang="en-US" dirty="0">
                <a:solidFill>
                  <a:srgbClr val="000000"/>
                </a:solidFill>
                <a:effectLst/>
                <a:latin typeface="Arial" panose="020B0604020202020204" pitchFamily="34" charset="0"/>
              </a:rPr>
              <a:t>DECEM. These are </a:t>
            </a:r>
            <a:r>
              <a:rPr lang="en-US" dirty="0" err="1">
                <a:solidFill>
                  <a:srgbClr val="000000"/>
                </a:solidFill>
                <a:effectLst/>
                <a:latin typeface="Arial" panose="020B0604020202020204" pitchFamily="34" charset="0"/>
              </a:rPr>
              <a:t>summarised</a:t>
            </a:r>
            <a:r>
              <a:rPr lang="en-US" dirty="0">
                <a:solidFill>
                  <a:srgbClr val="000000"/>
                </a:solidFill>
                <a:effectLst/>
                <a:latin typeface="Arial" panose="020B0604020202020204" pitchFamily="34" charset="0"/>
              </a:rPr>
              <a:t> in Table 6.</a:t>
            </a:r>
          </a:p>
          <a:p>
            <a:r>
              <a:rPr lang="en-US" dirty="0">
                <a:solidFill>
                  <a:srgbClr val="000000"/>
                </a:solidFill>
                <a:effectLst/>
                <a:latin typeface="Arial" panose="020B0604020202020204" pitchFamily="34" charset="0"/>
              </a:rPr>
              <a:t>The NAP Project Coordination Unit (NAP PCU) will be established in the Adaptation Unit of the Climate</a:t>
            </a:r>
          </a:p>
          <a:p>
            <a:r>
              <a:rPr lang="en-US" dirty="0">
                <a:solidFill>
                  <a:srgbClr val="000000"/>
                </a:solidFill>
                <a:effectLst/>
                <a:latin typeface="Arial" panose="020B0604020202020204" pitchFamily="34" charset="0"/>
              </a:rPr>
              <a:t>Change Division of DECEM and two local consultants (Project Manager and Project Finance and</a:t>
            </a:r>
          </a:p>
          <a:p>
            <a:r>
              <a:rPr lang="en-US" dirty="0">
                <a:solidFill>
                  <a:srgbClr val="000000"/>
                </a:solidFill>
                <a:effectLst/>
                <a:latin typeface="Arial" panose="020B0604020202020204" pitchFamily="34" charset="0"/>
              </a:rPr>
              <a:t>Administration Officer) will be recruited by DECEM to manage this unit. Further, four State Climate Change</a:t>
            </a:r>
          </a:p>
          <a:p>
            <a:r>
              <a:rPr lang="en-US" dirty="0">
                <a:solidFill>
                  <a:srgbClr val="000000"/>
                </a:solidFill>
                <a:effectLst/>
                <a:latin typeface="Arial" panose="020B0604020202020204" pitchFamily="34" charset="0"/>
              </a:rPr>
              <a:t>Coordinators will be recruited by SPREP and placed in each state to coordinate state on-ground activities. The</a:t>
            </a:r>
          </a:p>
          <a:p>
            <a:r>
              <a:rPr lang="en-US" dirty="0">
                <a:solidFill>
                  <a:srgbClr val="000000"/>
                </a:solidFill>
                <a:effectLst/>
                <a:latin typeface="Arial" panose="020B0604020202020204" pitchFamily="34" charset="0"/>
              </a:rPr>
              <a:t>experience of having State Climate Change Coordinators was commented in the Mid-term review of the</a:t>
            </a:r>
          </a:p>
          <a:p>
            <a:r>
              <a:rPr lang="en-US" dirty="0">
                <a:solidFill>
                  <a:srgbClr val="000000"/>
                </a:solidFill>
                <a:effectLst/>
                <a:latin typeface="Arial" panose="020B0604020202020204" pitchFamily="34" charset="0"/>
              </a:rPr>
              <a:t>Adaptation Fund FSM project where they were instrumental in ensuring that project activities are coordinated</a:t>
            </a:r>
          </a:p>
          <a:p>
            <a:r>
              <a:rPr lang="en-US" dirty="0">
                <a:solidFill>
                  <a:srgbClr val="000000"/>
                </a:solidFill>
                <a:effectLst/>
                <a:latin typeface="Arial" panose="020B0604020202020204" pitchFamily="34" charset="0"/>
              </a:rPr>
              <a:t>and executed as planned. The NAP project will utilize such arrangements to ensure that the NAP process is</a:t>
            </a:r>
          </a:p>
          <a:p>
            <a:r>
              <a:rPr lang="en-US" dirty="0">
                <a:solidFill>
                  <a:srgbClr val="000000"/>
                </a:solidFill>
                <a:effectLst/>
                <a:latin typeface="Arial" panose="020B0604020202020204" pitchFamily="34" charset="0"/>
              </a:rPr>
              <a:t>widely executed in the FSM. The NAP team will be further strengthened through the procurement of local and</a:t>
            </a:r>
          </a:p>
          <a:p>
            <a:r>
              <a:rPr lang="en-US" dirty="0">
                <a:solidFill>
                  <a:srgbClr val="000000"/>
                </a:solidFill>
                <a:effectLst/>
                <a:latin typeface="Arial" panose="020B0604020202020204" pitchFamily="34" charset="0"/>
              </a:rPr>
              <a:t>international consultants (engaged by SPREP) to work in close collaboration with DECEM to deliver specific</a:t>
            </a:r>
          </a:p>
          <a:p>
            <a:r>
              <a:rPr lang="en-US" dirty="0">
                <a:solidFill>
                  <a:srgbClr val="000000"/>
                </a:solidFill>
                <a:effectLst/>
                <a:latin typeface="Arial" panose="020B0604020202020204" pitchFamily="34" charset="0"/>
              </a:rPr>
              <a:t>activities of the project.</a:t>
            </a:r>
          </a:p>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13</a:t>
            </a:fld>
            <a:endParaRPr lang="en-FM"/>
          </a:p>
        </p:txBody>
      </p:sp>
    </p:spTree>
    <p:extLst>
      <p:ext uri="{BB962C8B-B14F-4D97-AF65-F5344CB8AC3E}">
        <p14:creationId xmlns:p14="http://schemas.microsoft.com/office/powerpoint/2010/main" val="3468399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t>
            </a:r>
            <a:r>
              <a:rPr lang="en-FM" dirty="0"/>
              <a:t>ut of the 14 key policies that are interconnects with our FSM National Adaptation Plan</a:t>
            </a:r>
          </a:p>
        </p:txBody>
      </p:sp>
      <p:sp>
        <p:nvSpPr>
          <p:cNvPr id="4" name="Slide Number Placeholder 3"/>
          <p:cNvSpPr>
            <a:spLocks noGrp="1"/>
          </p:cNvSpPr>
          <p:nvPr>
            <p:ph type="sldNum" sz="quarter" idx="5"/>
          </p:nvPr>
        </p:nvSpPr>
        <p:spPr/>
        <p:txBody>
          <a:bodyPr/>
          <a:lstStyle/>
          <a:p>
            <a:fld id="{F39F25DE-9AC8-C14D-AAB4-88AC4A31AE9C}" type="slidenum">
              <a:rPr lang="en-FM" smtClean="0"/>
              <a:t>15</a:t>
            </a:fld>
            <a:endParaRPr lang="en-FM"/>
          </a:p>
        </p:txBody>
      </p:sp>
    </p:spTree>
    <p:extLst>
      <p:ext uri="{BB962C8B-B14F-4D97-AF65-F5344CB8AC3E}">
        <p14:creationId xmlns:p14="http://schemas.microsoft.com/office/powerpoint/2010/main" val="1306178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FM" dirty="0"/>
              <a:t>NAP workshop onjectives are To:</a:t>
            </a:r>
          </a:p>
        </p:txBody>
      </p:sp>
      <p:sp>
        <p:nvSpPr>
          <p:cNvPr id="4" name="Slide Number Placeholder 3"/>
          <p:cNvSpPr>
            <a:spLocks noGrp="1"/>
          </p:cNvSpPr>
          <p:nvPr>
            <p:ph type="sldNum" sz="quarter" idx="5"/>
          </p:nvPr>
        </p:nvSpPr>
        <p:spPr/>
        <p:txBody>
          <a:bodyPr/>
          <a:lstStyle/>
          <a:p>
            <a:fld id="{F39F25DE-9AC8-C14D-AAB4-88AC4A31AE9C}" type="slidenum">
              <a:rPr lang="en-FM" smtClean="0"/>
              <a:t>2</a:t>
            </a:fld>
            <a:endParaRPr lang="en-FM"/>
          </a:p>
        </p:txBody>
      </p:sp>
    </p:spTree>
    <p:extLst>
      <p:ext uri="{BB962C8B-B14F-4D97-AF65-F5344CB8AC3E}">
        <p14:creationId xmlns:p14="http://schemas.microsoft.com/office/powerpoint/2010/main" val="340151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b</a:t>
            </a:r>
            <a:r>
              <a:rPr lang="en-FM" dirty="0"/>
              <a:t>rief background of our FSM Adaptaion Plan which</a:t>
            </a:r>
          </a:p>
        </p:txBody>
      </p:sp>
      <p:sp>
        <p:nvSpPr>
          <p:cNvPr id="4" name="Slide Number Placeholder 3"/>
          <p:cNvSpPr>
            <a:spLocks noGrp="1"/>
          </p:cNvSpPr>
          <p:nvPr>
            <p:ph type="sldNum" sz="quarter" idx="5"/>
          </p:nvPr>
        </p:nvSpPr>
        <p:spPr/>
        <p:txBody>
          <a:bodyPr/>
          <a:lstStyle/>
          <a:p>
            <a:fld id="{F39F25DE-9AC8-C14D-AAB4-88AC4A31AE9C}" type="slidenum">
              <a:rPr lang="en-FM" smtClean="0"/>
              <a:t>3</a:t>
            </a:fld>
            <a:endParaRPr lang="en-FM"/>
          </a:p>
        </p:txBody>
      </p:sp>
    </p:spTree>
    <p:extLst>
      <p:ext uri="{BB962C8B-B14F-4D97-AF65-F5344CB8AC3E}">
        <p14:creationId xmlns:p14="http://schemas.microsoft.com/office/powerpoint/2010/main" val="646247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FM" dirty="0"/>
              <a:t>herefore, in</a:t>
            </a:r>
          </a:p>
        </p:txBody>
      </p:sp>
      <p:sp>
        <p:nvSpPr>
          <p:cNvPr id="4" name="Slide Number Placeholder 3"/>
          <p:cNvSpPr>
            <a:spLocks noGrp="1"/>
          </p:cNvSpPr>
          <p:nvPr>
            <p:ph type="sldNum" sz="quarter" idx="5"/>
          </p:nvPr>
        </p:nvSpPr>
        <p:spPr/>
        <p:txBody>
          <a:bodyPr/>
          <a:lstStyle/>
          <a:p>
            <a:fld id="{F39F25DE-9AC8-C14D-AAB4-88AC4A31AE9C}" type="slidenum">
              <a:rPr lang="en-FM" smtClean="0"/>
              <a:t>4</a:t>
            </a:fld>
            <a:endParaRPr lang="en-FM"/>
          </a:p>
        </p:txBody>
      </p:sp>
    </p:spTree>
    <p:extLst>
      <p:ext uri="{BB962C8B-B14F-4D97-AF65-F5344CB8AC3E}">
        <p14:creationId xmlns:p14="http://schemas.microsoft.com/office/powerpoint/2010/main" val="804107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FM" dirty="0"/>
              <a:t>nd to add on these important events, today August 26, 2024, marks a significant milestone in our ongoing efforts to build more resilient and sustainable future for our nation. </a:t>
            </a:r>
            <a:r>
              <a:rPr lang="en-US" dirty="0"/>
              <a:t>T</a:t>
            </a:r>
            <a:r>
              <a:rPr lang="en-FM" dirty="0"/>
              <a:t>his is somehow FSM NAP came about. </a:t>
            </a:r>
          </a:p>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5</a:t>
            </a:fld>
            <a:endParaRPr lang="en-FM"/>
          </a:p>
        </p:txBody>
      </p:sp>
    </p:spTree>
    <p:extLst>
      <p:ext uri="{BB962C8B-B14F-4D97-AF65-F5344CB8AC3E}">
        <p14:creationId xmlns:p14="http://schemas.microsoft.com/office/powerpoint/2010/main" val="2744498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7</a:t>
            </a:fld>
            <a:endParaRPr lang="en-FM"/>
          </a:p>
        </p:txBody>
      </p:sp>
    </p:spTree>
    <p:extLst>
      <p:ext uri="{BB962C8B-B14F-4D97-AF65-F5344CB8AC3E}">
        <p14:creationId xmlns:p14="http://schemas.microsoft.com/office/powerpoint/2010/main" val="2437357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9</a:t>
            </a:fld>
            <a:endParaRPr lang="en-FM"/>
          </a:p>
        </p:txBody>
      </p:sp>
    </p:spTree>
    <p:extLst>
      <p:ext uri="{BB962C8B-B14F-4D97-AF65-F5344CB8AC3E}">
        <p14:creationId xmlns:p14="http://schemas.microsoft.com/office/powerpoint/2010/main" val="427295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effectLst/>
                <a:latin typeface="Arial" panose="020B0604020202020204" pitchFamily="34" charset="0"/>
              </a:rPr>
              <a:t>#1:-Strengthening adaptation planning governance and institutional coordination</a:t>
            </a:r>
            <a:br>
              <a:rPr lang="en-US" sz="1200" b="1" dirty="0">
                <a:solidFill>
                  <a:srgbClr val="000000"/>
                </a:solidFill>
                <a:effectLst/>
                <a:latin typeface="Arial" panose="020B0604020202020204" pitchFamily="34" charset="0"/>
              </a:rPr>
            </a:br>
            <a:br>
              <a:rPr lang="en-US" sz="1200" b="1" dirty="0">
                <a:solidFill>
                  <a:srgbClr val="000000"/>
                </a:solidFill>
                <a:effectLst/>
                <a:latin typeface="Arial" panose="020B0604020202020204" pitchFamily="34" charset="0"/>
              </a:rPr>
            </a:br>
            <a:r>
              <a:rPr lang="en-US" sz="1200" b="1" dirty="0">
                <a:solidFill>
                  <a:srgbClr val="000000"/>
                </a:solidFill>
                <a:effectLst/>
                <a:latin typeface="Arial" panose="020B0604020202020204" pitchFamily="34" charset="0"/>
              </a:rPr>
              <a:t>-#1 – Adaptation planning governance and institution coordination</a:t>
            </a:r>
          </a:p>
          <a:p>
            <a:r>
              <a:rPr lang="en-US" sz="1200" b="1" dirty="0">
                <a:solidFill>
                  <a:srgbClr val="000000"/>
                </a:solidFill>
                <a:effectLst/>
                <a:latin typeface="Arial" panose="020B0604020202020204" pitchFamily="34" charset="0"/>
              </a:rPr>
              <a:t>- limited policy coordination between the national, state and local level, and the need to streamline adaptation planning across all states</a:t>
            </a:r>
            <a:br>
              <a:rPr lang="en-US" sz="1200" b="1" dirty="0">
                <a:solidFill>
                  <a:srgbClr val="000000"/>
                </a:solidFill>
                <a:effectLst/>
                <a:latin typeface="Arial" panose="020B0604020202020204" pitchFamily="34" charset="0"/>
              </a:rPr>
            </a:br>
            <a:r>
              <a:rPr lang="en-US" sz="1200" b="1" dirty="0">
                <a:solidFill>
                  <a:srgbClr val="000000"/>
                </a:solidFill>
                <a:effectLst/>
                <a:latin typeface="Arial" panose="020B0604020202020204" pitchFamily="34" charset="0"/>
              </a:rPr>
              <a:t>- the lack of capacity at National and state level to undertake </a:t>
            </a:r>
            <a:r>
              <a:rPr lang="en-US" sz="1200" b="1" dirty="0" err="1">
                <a:solidFill>
                  <a:srgbClr val="000000"/>
                </a:solidFill>
                <a:effectLst/>
                <a:latin typeface="Arial" panose="020B0604020202020204" pitchFamily="34" charset="0"/>
              </a:rPr>
              <a:t>effecttive</a:t>
            </a:r>
            <a:r>
              <a:rPr lang="en-US" sz="1200" b="1" dirty="0">
                <a:solidFill>
                  <a:srgbClr val="000000"/>
                </a:solidFill>
                <a:effectLst/>
                <a:latin typeface="Arial" panose="020B0604020202020204" pitchFamily="34" charset="0"/>
              </a:rPr>
              <a:t> adaptation planning and records.</a:t>
            </a:r>
          </a:p>
          <a:p>
            <a:endParaRPr lang="en-US" sz="1200" b="1" dirty="0">
              <a:solidFill>
                <a:srgbClr val="000000"/>
              </a:solidFill>
              <a:effectLst/>
              <a:latin typeface="Arial" panose="020B0604020202020204" pitchFamily="34" charset="0"/>
            </a:endParaRPr>
          </a:p>
          <a:p>
            <a:r>
              <a:rPr lang="en-US" sz="1200" b="1" dirty="0">
                <a:solidFill>
                  <a:srgbClr val="000000"/>
                </a:solidFill>
                <a:effectLst/>
                <a:latin typeface="Arial" panose="020B0604020202020204" pitchFamily="34" charset="0"/>
              </a:rPr>
              <a:t>#2 – Evidence basis to design adaptation solutions for maximum impact</a:t>
            </a:r>
            <a:br>
              <a:rPr lang="en-US" sz="1200" b="1" dirty="0">
                <a:solidFill>
                  <a:srgbClr val="000000"/>
                </a:solidFill>
                <a:effectLst/>
                <a:latin typeface="Arial" panose="020B0604020202020204" pitchFamily="34" charset="0"/>
              </a:rPr>
            </a:br>
            <a:br>
              <a:rPr lang="en-US" sz="1200" b="1" dirty="0">
                <a:solidFill>
                  <a:srgbClr val="000000"/>
                </a:solidFill>
                <a:effectLst/>
                <a:latin typeface="Arial" panose="020B0604020202020204" pitchFamily="34" charset="0"/>
              </a:rPr>
            </a:br>
            <a:r>
              <a:rPr lang="en-US" sz="1200" b="1" dirty="0">
                <a:solidFill>
                  <a:srgbClr val="000000"/>
                </a:solidFill>
                <a:effectLst/>
                <a:latin typeface="Arial" panose="020B0604020202020204" pitchFamily="34" charset="0"/>
              </a:rPr>
              <a:t>The NAP will update climate projections and impact scenarios including hazard zones based on the new scientific information issued by the </a:t>
            </a:r>
            <a:r>
              <a:rPr lang="en-US" sz="1200" b="1" dirty="0" err="1">
                <a:solidFill>
                  <a:srgbClr val="000000"/>
                </a:solidFill>
                <a:effectLst/>
                <a:latin typeface="Arial" panose="020B0604020202020204" pitchFamily="34" charset="0"/>
              </a:rPr>
              <a:t>ipcc</a:t>
            </a:r>
            <a:r>
              <a:rPr lang="en-US" sz="1200" b="1" dirty="0">
                <a:solidFill>
                  <a:srgbClr val="000000"/>
                </a:solidFill>
                <a:effectLst/>
                <a:latin typeface="Arial" panose="020B0604020202020204" pitchFamily="34" charset="0"/>
              </a:rPr>
              <a:t> using the 2011 Pacific Australia Climate Change Science and Adaptation Planning Project as the baseline </a:t>
            </a:r>
          </a:p>
          <a:p>
            <a:endParaRPr lang="en-US" sz="1200" b="1" dirty="0">
              <a:solidFill>
                <a:srgbClr val="000000"/>
              </a:solidFill>
              <a:effectLst/>
              <a:latin typeface="Arial" panose="020B0604020202020204" pitchFamily="34" charset="0"/>
            </a:endParaRPr>
          </a:p>
          <a:p>
            <a:r>
              <a:rPr lang="en-US" sz="1200" b="1" dirty="0">
                <a:solidFill>
                  <a:srgbClr val="000000"/>
                </a:solidFill>
                <a:effectLst/>
                <a:latin typeface="Arial" panose="020B0604020202020204" pitchFamily="34" charset="0"/>
              </a:rPr>
              <a:t>#3 -</a:t>
            </a:r>
            <a:r>
              <a:rPr lang="en-US" b="1" dirty="0">
                <a:solidFill>
                  <a:srgbClr val="000000"/>
                </a:solidFill>
                <a:effectLst/>
                <a:latin typeface="Arial" panose="020B0604020202020204" pitchFamily="34" charset="0"/>
              </a:rPr>
              <a:t>Private sector engagement in adaptation catalyzed </a:t>
            </a:r>
          </a:p>
          <a:p>
            <a:r>
              <a:rPr lang="en-US" b="1" dirty="0">
                <a:solidFill>
                  <a:srgbClr val="000000"/>
                </a:solidFill>
                <a:latin typeface="Arial" panose="020B0604020202020204" pitchFamily="34" charset="0"/>
              </a:rPr>
              <a:t>To ensure their support and commitment, involved right from the start</a:t>
            </a:r>
          </a:p>
          <a:p>
            <a:endParaRPr lang="en-US" b="1" dirty="0">
              <a:solidFill>
                <a:srgbClr val="000000"/>
              </a:solidFill>
              <a:latin typeface="Arial" panose="020B0604020202020204" pitchFamily="34" charset="0"/>
            </a:endParaRPr>
          </a:p>
          <a:p>
            <a:r>
              <a:rPr lang="en-US" b="1" dirty="0">
                <a:solidFill>
                  <a:srgbClr val="000000"/>
                </a:solidFill>
                <a:latin typeface="Arial" panose="020B0604020202020204" pitchFamily="34" charset="0"/>
              </a:rPr>
              <a:t>#</a:t>
            </a:r>
            <a:r>
              <a:rPr lang="en-US" b="1">
                <a:solidFill>
                  <a:srgbClr val="000000"/>
                </a:solidFill>
                <a:latin typeface="Arial" panose="020B0604020202020204" pitchFamily="34" charset="0"/>
              </a:rPr>
              <a:t>4 </a:t>
            </a:r>
            <a:r>
              <a:rPr lang="en-US" b="1">
                <a:solidFill>
                  <a:srgbClr val="000000"/>
                </a:solidFill>
                <a:effectLst/>
                <a:latin typeface="Arial" panose="020B0604020202020204" pitchFamily="34" charset="0"/>
              </a:rPr>
              <a:t>- </a:t>
            </a:r>
            <a:r>
              <a:rPr lang="en-US" b="1" dirty="0">
                <a:solidFill>
                  <a:srgbClr val="000000"/>
                </a:solidFill>
                <a:effectLst/>
                <a:latin typeface="Arial" panose="020B0604020202020204" pitchFamily="34" charset="0"/>
              </a:rPr>
              <a:t>Increasing adaptation financing</a:t>
            </a:r>
            <a:r>
              <a:rPr lang="en-US" dirty="0">
                <a:solidFill>
                  <a:srgbClr val="000000"/>
                </a:solidFill>
                <a:effectLst/>
                <a:latin typeface="Arial" panose="020B0604020202020204" pitchFamily="34" charset="0"/>
              </a:rPr>
              <a:t> </a:t>
            </a:r>
            <a:endParaRPr lang="en-US" dirty="0">
              <a:solidFill>
                <a:srgbClr val="000000"/>
              </a:solidFill>
              <a:latin typeface="Arial" panose="020B0604020202020204" pitchFamily="34" charset="0"/>
            </a:endParaRPr>
          </a:p>
          <a:p>
            <a:r>
              <a:rPr lang="en-US" b="1" dirty="0">
                <a:solidFill>
                  <a:srgbClr val="000000"/>
                </a:solidFill>
                <a:effectLst/>
                <a:latin typeface="Arial" panose="020B0604020202020204" pitchFamily="34" charset="0"/>
              </a:rPr>
              <a:t>The NAP will assess the financial options and modalities for current and future sources of adaptation financing </a:t>
            </a:r>
          </a:p>
          <a:p>
            <a:endParaRPr lang="en-US" b="1" dirty="0">
              <a:solidFill>
                <a:srgbClr val="000000"/>
              </a:solidFill>
              <a:latin typeface="Arial" panose="020B0604020202020204" pitchFamily="34" charset="0"/>
            </a:endParaRPr>
          </a:p>
          <a:p>
            <a:pPr lvl="1"/>
            <a:endParaRPr lang="en-US" b="1" dirty="0">
              <a:solidFill>
                <a:srgbClr val="000000"/>
              </a:solidFill>
              <a:latin typeface="Arial" panose="020B0604020202020204" pitchFamily="34" charset="0"/>
            </a:endParaRPr>
          </a:p>
          <a:p>
            <a:endParaRPr lang="en-US" sz="1200" b="1" dirty="0">
              <a:solidFill>
                <a:srgbClr val="000000"/>
              </a:solidFill>
              <a:effectLst/>
              <a:latin typeface="Arial" panose="020B0604020202020204" pitchFamily="34" charset="0"/>
            </a:endParaRPr>
          </a:p>
          <a:p>
            <a:endParaRPr lang="en-US" sz="1200" b="1" dirty="0">
              <a:solidFill>
                <a:srgbClr val="000000"/>
              </a:solidFill>
              <a:effectLst/>
              <a:latin typeface="Arial" panose="020B0604020202020204" pitchFamily="34" charset="0"/>
            </a:endParaRPr>
          </a:p>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10</a:t>
            </a:fld>
            <a:endParaRPr lang="en-FM"/>
          </a:p>
        </p:txBody>
      </p:sp>
    </p:spTree>
    <p:extLst>
      <p:ext uri="{BB962C8B-B14F-4D97-AF65-F5344CB8AC3E}">
        <p14:creationId xmlns:p14="http://schemas.microsoft.com/office/powerpoint/2010/main" val="275393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ffectLst/>
                <a:latin typeface="Arial" panose="020B0604020202020204" pitchFamily="34" charset="0"/>
              </a:rPr>
              <a:t>The Federated States of Micronesia (FSM) is an island nation comprised of 607 dispersed islands in the north-western Pacific Ocean. The FSM is an independent sovereign nation in free association</a:t>
            </a:r>
          </a:p>
          <a:p>
            <a:r>
              <a:rPr lang="en-US" dirty="0">
                <a:solidFill>
                  <a:srgbClr val="000000"/>
                </a:solidFill>
                <a:effectLst/>
                <a:latin typeface="Arial" panose="020B0604020202020204" pitchFamily="34" charset="0"/>
              </a:rPr>
              <a:t>with the United States of America made up of four semi-autonomous states; Pohnpei, Kosrae, Yap</a:t>
            </a:r>
          </a:p>
          <a:p>
            <a:r>
              <a:rPr lang="en-US" dirty="0">
                <a:solidFill>
                  <a:srgbClr val="000000"/>
                </a:solidFill>
                <a:effectLst/>
                <a:latin typeface="Arial" panose="020B0604020202020204" pitchFamily="34" charset="0"/>
              </a:rPr>
              <a:t>and Chuuk. </a:t>
            </a:r>
          </a:p>
          <a:p>
            <a:endParaRPr lang="en-US" dirty="0">
              <a:solidFill>
                <a:srgbClr val="000000"/>
              </a:solidFill>
              <a:effectLst/>
              <a:latin typeface="Arial" panose="020B0604020202020204" pitchFamily="34" charset="0"/>
            </a:endParaRPr>
          </a:p>
          <a:p>
            <a:pPr marL="285750" indent="-285750">
              <a:buFontTx/>
              <a:buChar char="-"/>
            </a:pPr>
            <a:r>
              <a:rPr lang="en-US" dirty="0">
                <a:solidFill>
                  <a:srgbClr val="000000"/>
                </a:solidFill>
                <a:effectLst/>
                <a:latin typeface="Arial" panose="020B0604020202020204" pitchFamily="34" charset="0"/>
              </a:rPr>
              <a:t>Each of the four States is centered on one or more islands with numerous outlying atolls except for the State of Kosrae. </a:t>
            </a:r>
          </a:p>
          <a:p>
            <a:endParaRPr lang="en-US" dirty="0">
              <a:solidFill>
                <a:srgbClr val="000000"/>
              </a:solidFill>
              <a:effectLst/>
              <a:latin typeface="Arial" panose="020B0604020202020204" pitchFamily="34" charset="0"/>
            </a:endParaRPr>
          </a:p>
          <a:p>
            <a:pPr marL="285750" indent="-285750">
              <a:buFontTx/>
              <a:buChar char="-"/>
            </a:pPr>
            <a:r>
              <a:rPr lang="en-US" dirty="0">
                <a:solidFill>
                  <a:srgbClr val="000000"/>
                </a:solidFill>
                <a:effectLst/>
                <a:latin typeface="Arial" panose="020B0604020202020204" pitchFamily="34" charset="0"/>
              </a:rPr>
              <a:t>Land</a:t>
            </a:r>
            <a:r>
              <a:rPr lang="en-US" dirty="0">
                <a:solidFill>
                  <a:srgbClr val="000000"/>
                </a:solidFill>
                <a:latin typeface="Arial" panose="020B0604020202020204" pitchFamily="34" charset="0"/>
              </a:rPr>
              <a:t> </a:t>
            </a:r>
            <a:r>
              <a:rPr lang="en-US" dirty="0">
                <a:solidFill>
                  <a:srgbClr val="000000"/>
                </a:solidFill>
                <a:effectLst/>
                <a:latin typeface="Arial" panose="020B0604020202020204" pitchFamily="34" charset="0"/>
              </a:rPr>
              <a:t>elevations range up to approximately 760 meters (2500 feet) but the majority are relatively flat, small, swampy with low-lying forested atoll islets typically 1-5 meters above mean sea level</a:t>
            </a:r>
          </a:p>
          <a:p>
            <a:pPr marL="285750" indent="-285750">
              <a:buFontTx/>
              <a:buChar char="-"/>
            </a:pPr>
            <a:endParaRPr lang="en-US" dirty="0">
              <a:solidFill>
                <a:srgbClr val="000000"/>
              </a:solidFill>
              <a:effectLst/>
              <a:latin typeface="Arial" panose="020B0604020202020204" pitchFamily="34" charset="0"/>
            </a:endParaRPr>
          </a:p>
          <a:p>
            <a:pPr marL="285750" indent="-285750">
              <a:buFontTx/>
              <a:buChar char="-"/>
            </a:pPr>
            <a:r>
              <a:rPr lang="en-US" dirty="0">
                <a:solidFill>
                  <a:srgbClr val="000000"/>
                </a:solidFill>
                <a:latin typeface="Arial" panose="020B0604020202020204" pitchFamily="34" charset="0"/>
              </a:rPr>
              <a:t>Based on the 2020 Population and Housing the total population of the FSM is 104,54 </a:t>
            </a:r>
          </a:p>
          <a:p>
            <a:endParaRPr lang="en-US" dirty="0">
              <a:solidFill>
                <a:srgbClr val="000000"/>
              </a:solidFill>
              <a:latin typeface="Arial" panose="020B0604020202020204" pitchFamily="34" charset="0"/>
            </a:endParaRPr>
          </a:p>
          <a:p>
            <a:pPr marL="285750" indent="-285750">
              <a:buFontTx/>
              <a:buChar char="-"/>
            </a:pPr>
            <a:r>
              <a:rPr lang="en-US" dirty="0">
                <a:solidFill>
                  <a:srgbClr val="000000"/>
                </a:solidFill>
                <a:latin typeface="Arial" panose="020B0604020202020204" pitchFamily="34" charset="0"/>
              </a:rPr>
              <a:t>State of Chuuk has the highest total population at 48%, Pohnpei State at 35%, Yap at 11% and Kosrae with the lowest of 6%</a:t>
            </a:r>
          </a:p>
          <a:p>
            <a:endParaRPr lang="en-US" dirty="0">
              <a:solidFill>
                <a:srgbClr val="000000"/>
              </a:solidFill>
              <a:effectLst/>
              <a:latin typeface="Arial" panose="020B0604020202020204" pitchFamily="34" charset="0"/>
            </a:endParaRPr>
          </a:p>
          <a:p>
            <a:pPr marL="285750" indent="-285750">
              <a:buFontTx/>
              <a:buChar char="-"/>
            </a:pPr>
            <a:r>
              <a:rPr lang="en-US" dirty="0">
                <a:solidFill>
                  <a:srgbClr val="000000"/>
                </a:solidFill>
                <a:latin typeface="Arial" panose="020B0604020202020204" pitchFamily="34" charset="0"/>
              </a:rPr>
              <a:t>FFSM Government has 4 levels of governance </a:t>
            </a:r>
          </a:p>
          <a:p>
            <a:pPr marL="742950" lvl="1" indent="-285750">
              <a:buFontTx/>
              <a:buChar char="-"/>
            </a:pPr>
            <a:r>
              <a:rPr lang="en-US" dirty="0">
                <a:solidFill>
                  <a:srgbClr val="000000"/>
                </a:solidFill>
                <a:effectLst/>
                <a:latin typeface="Arial" panose="020B0604020202020204" pitchFamily="34" charset="0"/>
              </a:rPr>
              <a:t>The National level, state, municipality and tradition</a:t>
            </a:r>
            <a:r>
              <a:rPr lang="en-US" dirty="0">
                <a:solidFill>
                  <a:srgbClr val="000000"/>
                </a:solidFill>
                <a:latin typeface="Arial" panose="020B0604020202020204" pitchFamily="34" charset="0"/>
              </a:rPr>
              <a:t>, with most of the government functions carried out at State Levels except foreign policy and national defense. </a:t>
            </a:r>
          </a:p>
          <a:p>
            <a:pPr marL="285750" indent="-285750">
              <a:buFontTx/>
              <a:buChar char="-"/>
            </a:pPr>
            <a:r>
              <a:rPr lang="en-US" dirty="0">
                <a:solidFill>
                  <a:srgbClr val="000000"/>
                </a:solidFill>
                <a:effectLst/>
                <a:latin typeface="Arial" panose="020B0604020202020204" pitchFamily="34" charset="0"/>
              </a:rPr>
              <a:t>Given their uniqueness culture, location, set up…</a:t>
            </a:r>
          </a:p>
          <a:p>
            <a:pPr marL="742950" lvl="1" indent="-285750">
              <a:buFontTx/>
              <a:buChar char="-"/>
            </a:pPr>
            <a:r>
              <a:rPr lang="en-US" dirty="0">
                <a:solidFill>
                  <a:srgbClr val="000000"/>
                </a:solidFill>
                <a:effectLst/>
                <a:latin typeface="Arial" panose="020B0604020202020204" pitchFamily="34" charset="0"/>
              </a:rPr>
              <a:t>each state has different levels of development, priorities, issues, needs and problems…</a:t>
            </a:r>
          </a:p>
          <a:p>
            <a:pPr marL="742950" lvl="1" indent="-285750">
              <a:buFontTx/>
              <a:buChar char="-"/>
            </a:pPr>
            <a:endParaRPr lang="en-US" dirty="0">
              <a:solidFill>
                <a:srgbClr val="000000"/>
              </a:solidFill>
              <a:effectLst/>
              <a:latin typeface="Arial" panose="020B0604020202020204" pitchFamily="34" charset="0"/>
            </a:endParaRPr>
          </a:p>
          <a:p>
            <a:pPr marL="742950" lvl="1" indent="-285750">
              <a:buFontTx/>
              <a:buChar char="-"/>
            </a:pPr>
            <a:endParaRPr lang="en-US" dirty="0">
              <a:solidFill>
                <a:srgbClr val="000000"/>
              </a:solidFill>
              <a:effectLst/>
              <a:latin typeface="Arial" panose="020B0604020202020204" pitchFamily="34" charset="0"/>
            </a:endParaRPr>
          </a:p>
          <a:p>
            <a:pPr marL="742950" lvl="1" indent="-285750">
              <a:buFontTx/>
              <a:buChar char="-"/>
            </a:pPr>
            <a:r>
              <a:rPr lang="en-US" dirty="0">
                <a:solidFill>
                  <a:srgbClr val="000000"/>
                </a:solidFill>
                <a:effectLst/>
                <a:latin typeface="Arial" panose="020B0604020202020204" pitchFamily="34" charset="0"/>
              </a:rPr>
              <a:t>INORDER to ensure ownership, implementation of FSM NAP project, each States has their own adopt a plan</a:t>
            </a:r>
          </a:p>
          <a:p>
            <a:pPr marL="742950" lvl="1" indent="-285750">
              <a:buFontTx/>
              <a:buChar char="-"/>
            </a:pPr>
            <a:r>
              <a:rPr lang="en-US" dirty="0">
                <a:solidFill>
                  <a:srgbClr val="000000"/>
                </a:solidFill>
                <a:effectLst/>
                <a:latin typeface="Arial" panose="020B0604020202020204" pitchFamily="34" charset="0"/>
              </a:rPr>
              <a:t>(State) Joint State Action Plan for Risk Management and Climate Change (JSAP)</a:t>
            </a:r>
          </a:p>
          <a:p>
            <a:pPr marL="1200150" lvl="2" indent="-285750">
              <a:buFontTx/>
              <a:buChar char="-"/>
            </a:pPr>
            <a:r>
              <a:rPr lang="en-US" dirty="0">
                <a:solidFill>
                  <a:srgbClr val="000000"/>
                </a:solidFill>
                <a:effectLst/>
                <a:latin typeface="Arial" panose="020B0604020202020204" pitchFamily="34" charset="0"/>
              </a:rPr>
              <a:t>Each State JSAP should be custom fit/ tailored to state need and development </a:t>
            </a:r>
          </a:p>
          <a:p>
            <a:pPr marL="1200150" lvl="2" indent="-285750">
              <a:buFontTx/>
              <a:buChar char="-"/>
            </a:pPr>
            <a:r>
              <a:rPr lang="en-US" dirty="0">
                <a:solidFill>
                  <a:srgbClr val="000000"/>
                </a:solidFill>
                <a:effectLst/>
                <a:latin typeface="Arial" panose="020B0604020202020204" pitchFamily="34" charset="0"/>
              </a:rPr>
              <a:t>JSAP’s also Need to be reviewed and revised base on each States need</a:t>
            </a:r>
          </a:p>
          <a:p>
            <a:pPr marL="1200150" lvl="2" indent="-285750">
              <a:buFontTx/>
              <a:buChar char="-"/>
            </a:pPr>
            <a:r>
              <a:rPr lang="en-US" dirty="0">
                <a:solidFill>
                  <a:srgbClr val="000000"/>
                </a:solidFill>
                <a:effectLst/>
                <a:latin typeface="Arial" panose="020B0604020202020204" pitchFamily="34" charset="0"/>
              </a:rPr>
              <a:t>National level, we facilitate the process… each state comes up with their reviewed and revised JSAP’s,</a:t>
            </a:r>
          </a:p>
          <a:p>
            <a:pPr marL="742950" lvl="1" indent="-285750">
              <a:buFontTx/>
              <a:buChar char="-"/>
            </a:pPr>
            <a:endParaRPr lang="en-US" dirty="0">
              <a:solidFill>
                <a:srgbClr val="000000"/>
              </a:solidFill>
              <a:effectLst/>
              <a:latin typeface="Arial" panose="020B0604020202020204" pitchFamily="34" charset="0"/>
            </a:endParaRPr>
          </a:p>
          <a:p>
            <a:endParaRPr lang="en-FM" dirty="0"/>
          </a:p>
        </p:txBody>
      </p:sp>
      <p:sp>
        <p:nvSpPr>
          <p:cNvPr id="4" name="Slide Number Placeholder 3"/>
          <p:cNvSpPr>
            <a:spLocks noGrp="1"/>
          </p:cNvSpPr>
          <p:nvPr>
            <p:ph type="sldNum" sz="quarter" idx="5"/>
          </p:nvPr>
        </p:nvSpPr>
        <p:spPr/>
        <p:txBody>
          <a:bodyPr/>
          <a:lstStyle/>
          <a:p>
            <a:fld id="{F39F25DE-9AC8-C14D-AAB4-88AC4A31AE9C}" type="slidenum">
              <a:rPr lang="en-FM" smtClean="0"/>
              <a:t>11</a:t>
            </a:fld>
            <a:endParaRPr lang="en-FM"/>
          </a:p>
        </p:txBody>
      </p:sp>
    </p:spTree>
    <p:extLst>
      <p:ext uri="{BB962C8B-B14F-4D97-AF65-F5344CB8AC3E}">
        <p14:creationId xmlns:p14="http://schemas.microsoft.com/office/powerpoint/2010/main" val="3912843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272757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389531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08649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1578448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14658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2184047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326234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2929730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19646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5866A2-C099-5D4F-9D97-E6FAB6F4EBC0}" type="datetimeFigureOut">
              <a:rPr lang="en-FM" smtClean="0"/>
              <a:t>26/08/2024</a:t>
            </a:fld>
            <a:endParaRPr lang="en-FM"/>
          </a:p>
        </p:txBody>
      </p:sp>
      <p:sp>
        <p:nvSpPr>
          <p:cNvPr id="5" name="Footer Placeholder 4"/>
          <p:cNvSpPr>
            <a:spLocks noGrp="1"/>
          </p:cNvSpPr>
          <p:nvPr>
            <p:ph type="ftr" sz="quarter" idx="11"/>
          </p:nvPr>
        </p:nvSpPr>
        <p:spPr/>
        <p:txBody>
          <a:bodyPr/>
          <a:lstStyle/>
          <a:p>
            <a:endParaRPr lang="en-FM"/>
          </a:p>
        </p:txBody>
      </p:sp>
      <p:sp>
        <p:nvSpPr>
          <p:cNvPr id="6" name="Slide Number Placeholder 5"/>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6237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5866A2-C099-5D4F-9D97-E6FAB6F4EBC0}" type="datetimeFigureOut">
              <a:rPr lang="en-FM" smtClean="0"/>
              <a:t>26/08/2024</a:t>
            </a:fld>
            <a:endParaRPr lang="en-FM"/>
          </a:p>
        </p:txBody>
      </p:sp>
      <p:sp>
        <p:nvSpPr>
          <p:cNvPr id="6" name="Footer Placeholder 5"/>
          <p:cNvSpPr>
            <a:spLocks noGrp="1"/>
          </p:cNvSpPr>
          <p:nvPr>
            <p:ph type="ftr" sz="quarter" idx="11"/>
          </p:nvPr>
        </p:nvSpPr>
        <p:spPr/>
        <p:txBody>
          <a:bodyPr/>
          <a:lstStyle/>
          <a:p>
            <a:endParaRPr lang="en-FM"/>
          </a:p>
        </p:txBody>
      </p:sp>
      <p:sp>
        <p:nvSpPr>
          <p:cNvPr id="7" name="Slide Number Placeholder 6"/>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113943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866A2-C099-5D4F-9D97-E6FAB6F4EBC0}" type="datetimeFigureOut">
              <a:rPr lang="en-FM" smtClean="0"/>
              <a:t>26/08/2024</a:t>
            </a:fld>
            <a:endParaRPr lang="en-FM"/>
          </a:p>
        </p:txBody>
      </p:sp>
      <p:sp>
        <p:nvSpPr>
          <p:cNvPr id="8" name="Footer Placeholder 7"/>
          <p:cNvSpPr>
            <a:spLocks noGrp="1"/>
          </p:cNvSpPr>
          <p:nvPr>
            <p:ph type="ftr" sz="quarter" idx="11"/>
          </p:nvPr>
        </p:nvSpPr>
        <p:spPr/>
        <p:txBody>
          <a:bodyPr/>
          <a:lstStyle/>
          <a:p>
            <a:endParaRPr lang="en-FM"/>
          </a:p>
        </p:txBody>
      </p:sp>
      <p:sp>
        <p:nvSpPr>
          <p:cNvPr id="9" name="Slide Number Placeholder 8"/>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355195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866A2-C099-5D4F-9D97-E6FAB6F4EBC0}" type="datetimeFigureOut">
              <a:rPr lang="en-FM" smtClean="0"/>
              <a:t>26/08/2024</a:t>
            </a:fld>
            <a:endParaRPr lang="en-FM"/>
          </a:p>
        </p:txBody>
      </p:sp>
      <p:sp>
        <p:nvSpPr>
          <p:cNvPr id="4" name="Footer Placeholder 3"/>
          <p:cNvSpPr>
            <a:spLocks noGrp="1"/>
          </p:cNvSpPr>
          <p:nvPr>
            <p:ph type="ftr" sz="quarter" idx="11"/>
          </p:nvPr>
        </p:nvSpPr>
        <p:spPr/>
        <p:txBody>
          <a:bodyPr/>
          <a:lstStyle/>
          <a:p>
            <a:endParaRPr lang="en-FM"/>
          </a:p>
        </p:txBody>
      </p:sp>
      <p:sp>
        <p:nvSpPr>
          <p:cNvPr id="5" name="Slide Number Placeholder 4"/>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4187717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866A2-C099-5D4F-9D97-E6FAB6F4EBC0}" type="datetimeFigureOut">
              <a:rPr lang="en-FM" smtClean="0"/>
              <a:t>26/08/2024</a:t>
            </a:fld>
            <a:endParaRPr lang="en-FM"/>
          </a:p>
        </p:txBody>
      </p:sp>
      <p:sp>
        <p:nvSpPr>
          <p:cNvPr id="3" name="Footer Placeholder 2"/>
          <p:cNvSpPr>
            <a:spLocks noGrp="1"/>
          </p:cNvSpPr>
          <p:nvPr>
            <p:ph type="ftr" sz="quarter" idx="11"/>
          </p:nvPr>
        </p:nvSpPr>
        <p:spPr/>
        <p:txBody>
          <a:bodyPr/>
          <a:lstStyle/>
          <a:p>
            <a:endParaRPr lang="en-FM"/>
          </a:p>
        </p:txBody>
      </p:sp>
      <p:sp>
        <p:nvSpPr>
          <p:cNvPr id="4" name="Slide Number Placeholder 3"/>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2087572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5866A2-C099-5D4F-9D97-E6FAB6F4EBC0}" type="datetimeFigureOut">
              <a:rPr lang="en-FM" smtClean="0"/>
              <a:t>26/08/2024</a:t>
            </a:fld>
            <a:endParaRPr lang="en-FM"/>
          </a:p>
        </p:txBody>
      </p:sp>
      <p:sp>
        <p:nvSpPr>
          <p:cNvPr id="6" name="Footer Placeholder 5"/>
          <p:cNvSpPr>
            <a:spLocks noGrp="1"/>
          </p:cNvSpPr>
          <p:nvPr>
            <p:ph type="ftr" sz="quarter" idx="11"/>
          </p:nvPr>
        </p:nvSpPr>
        <p:spPr/>
        <p:txBody>
          <a:bodyPr/>
          <a:lstStyle/>
          <a:p>
            <a:endParaRPr lang="en-FM"/>
          </a:p>
        </p:txBody>
      </p:sp>
      <p:sp>
        <p:nvSpPr>
          <p:cNvPr id="7" name="Slide Number Placeholder 6"/>
          <p:cNvSpPr>
            <a:spLocks noGrp="1"/>
          </p:cNvSpPr>
          <p:nvPr>
            <p:ph type="sldNum" sz="quarter" idx="12"/>
          </p:nvPr>
        </p:nvSpPr>
        <p:spPr/>
        <p:txBody>
          <a:bodyPr/>
          <a:lstStyle/>
          <a:p>
            <a:fld id="{B03FE8C5-FCAF-BD48-93CD-E71E6E91E6BA}" type="slidenum">
              <a:rPr lang="en-FM" smtClean="0"/>
              <a:t>‹#›</a:t>
            </a:fld>
            <a:endParaRPr lang="en-FM"/>
          </a:p>
        </p:txBody>
      </p:sp>
    </p:spTree>
    <p:extLst>
      <p:ext uri="{BB962C8B-B14F-4D97-AF65-F5344CB8AC3E}">
        <p14:creationId xmlns:p14="http://schemas.microsoft.com/office/powerpoint/2010/main" val="10388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3FE8C5-FCAF-BD48-93CD-E71E6E91E6BA}" type="slidenum">
              <a:rPr lang="en-FM" smtClean="0"/>
              <a:t>‹#›</a:t>
            </a:fld>
            <a:endParaRPr lang="en-FM"/>
          </a:p>
        </p:txBody>
      </p:sp>
      <p:sp>
        <p:nvSpPr>
          <p:cNvPr id="5" name="Date Placeholder 4"/>
          <p:cNvSpPr>
            <a:spLocks noGrp="1"/>
          </p:cNvSpPr>
          <p:nvPr>
            <p:ph type="dt" sz="half" idx="10"/>
          </p:nvPr>
        </p:nvSpPr>
        <p:spPr/>
        <p:txBody>
          <a:bodyPr/>
          <a:lstStyle/>
          <a:p>
            <a:fld id="{155866A2-C099-5D4F-9D97-E6FAB6F4EBC0}" type="datetimeFigureOut">
              <a:rPr lang="en-FM" smtClean="0"/>
              <a:t>26/08/2024</a:t>
            </a:fld>
            <a:endParaRPr lang="en-FM"/>
          </a:p>
        </p:txBody>
      </p:sp>
    </p:spTree>
    <p:extLst>
      <p:ext uri="{BB962C8B-B14F-4D97-AF65-F5344CB8AC3E}">
        <p14:creationId xmlns:p14="http://schemas.microsoft.com/office/powerpoint/2010/main" val="173115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5866A2-C099-5D4F-9D97-E6FAB6F4EBC0}" type="datetimeFigureOut">
              <a:rPr lang="en-FM" smtClean="0"/>
              <a:t>26/08/2024</a:t>
            </a:fld>
            <a:endParaRPr lang="en-FM"/>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FM"/>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3FE8C5-FCAF-BD48-93CD-E71E6E91E6BA}" type="slidenum">
              <a:rPr lang="en-FM" smtClean="0"/>
              <a:t>‹#›</a:t>
            </a:fld>
            <a:endParaRPr lang="en-FM"/>
          </a:p>
        </p:txBody>
      </p:sp>
    </p:spTree>
    <p:extLst>
      <p:ext uri="{BB962C8B-B14F-4D97-AF65-F5344CB8AC3E}">
        <p14:creationId xmlns:p14="http://schemas.microsoft.com/office/powerpoint/2010/main" val="337276415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3A75D8-99BC-B055-0D77-0228957B7D9D}"/>
              </a:ext>
            </a:extLst>
          </p:cNvPr>
          <p:cNvPicPr>
            <a:picLocks noGrp="1" noChangeAspect="1"/>
          </p:cNvPicPr>
          <p:nvPr>
            <p:ph idx="1"/>
          </p:nvPr>
        </p:nvPicPr>
        <p:blipFill>
          <a:blip r:embed="rId3"/>
          <a:stretch>
            <a:fillRect/>
          </a:stretch>
        </p:blipFill>
        <p:spPr>
          <a:xfrm>
            <a:off x="227047" y="435768"/>
            <a:ext cx="11737906" cy="5986463"/>
          </a:xfrm>
        </p:spPr>
      </p:pic>
    </p:spTree>
    <p:extLst>
      <p:ext uri="{BB962C8B-B14F-4D97-AF65-F5344CB8AC3E}">
        <p14:creationId xmlns:p14="http://schemas.microsoft.com/office/powerpoint/2010/main" val="1750982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917F6A-14E8-6208-A2E7-FFE2D662965A}"/>
              </a:ext>
            </a:extLst>
          </p:cNvPr>
          <p:cNvPicPr>
            <a:picLocks noChangeAspect="1"/>
          </p:cNvPicPr>
          <p:nvPr/>
        </p:nvPicPr>
        <p:blipFill>
          <a:blip r:embed="rId3"/>
          <a:stretch>
            <a:fillRect/>
          </a:stretch>
        </p:blipFill>
        <p:spPr>
          <a:xfrm>
            <a:off x="501924" y="503583"/>
            <a:ext cx="10807251" cy="5936973"/>
          </a:xfrm>
          <a:prstGeom prst="rect">
            <a:avLst/>
          </a:prstGeom>
        </p:spPr>
      </p:pic>
    </p:spTree>
    <p:extLst>
      <p:ext uri="{BB962C8B-B14F-4D97-AF65-F5344CB8AC3E}">
        <p14:creationId xmlns:p14="http://schemas.microsoft.com/office/powerpoint/2010/main" val="39481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84C69-CA10-8E22-756F-7447CD6D1840}"/>
              </a:ext>
            </a:extLst>
          </p:cNvPr>
          <p:cNvPicPr>
            <a:picLocks noChangeAspect="1"/>
          </p:cNvPicPr>
          <p:nvPr/>
        </p:nvPicPr>
        <p:blipFill>
          <a:blip r:embed="rId3"/>
          <a:stretch>
            <a:fillRect/>
          </a:stretch>
        </p:blipFill>
        <p:spPr>
          <a:xfrm>
            <a:off x="305352" y="156940"/>
            <a:ext cx="11224040" cy="6544120"/>
          </a:xfrm>
          <a:prstGeom prst="rect">
            <a:avLst/>
          </a:prstGeom>
        </p:spPr>
      </p:pic>
    </p:spTree>
    <p:extLst>
      <p:ext uri="{BB962C8B-B14F-4D97-AF65-F5344CB8AC3E}">
        <p14:creationId xmlns:p14="http://schemas.microsoft.com/office/powerpoint/2010/main" val="426883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6CB4B4-8E11-D564-21F7-8379768FFC09}"/>
              </a:ext>
            </a:extLst>
          </p:cNvPr>
          <p:cNvPicPr>
            <a:picLocks noChangeAspect="1"/>
          </p:cNvPicPr>
          <p:nvPr/>
        </p:nvPicPr>
        <p:blipFill>
          <a:blip r:embed="rId3"/>
          <a:stretch>
            <a:fillRect/>
          </a:stretch>
        </p:blipFill>
        <p:spPr>
          <a:xfrm>
            <a:off x="222250" y="216729"/>
            <a:ext cx="11174620" cy="5930322"/>
          </a:xfrm>
          <a:prstGeom prst="rect">
            <a:avLst/>
          </a:prstGeom>
        </p:spPr>
      </p:pic>
    </p:spTree>
    <p:extLst>
      <p:ext uri="{BB962C8B-B14F-4D97-AF65-F5344CB8AC3E}">
        <p14:creationId xmlns:p14="http://schemas.microsoft.com/office/powerpoint/2010/main" val="77025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507F0E-0BEE-E268-F0C2-EC151BEFF27C}"/>
              </a:ext>
            </a:extLst>
          </p:cNvPr>
          <p:cNvPicPr>
            <a:picLocks noChangeAspect="1"/>
          </p:cNvPicPr>
          <p:nvPr/>
        </p:nvPicPr>
        <p:blipFill>
          <a:blip r:embed="rId3"/>
          <a:stretch>
            <a:fillRect/>
          </a:stretch>
        </p:blipFill>
        <p:spPr>
          <a:xfrm>
            <a:off x="1076738" y="359580"/>
            <a:ext cx="10002079" cy="6271795"/>
          </a:xfrm>
          <a:prstGeom prst="rect">
            <a:avLst/>
          </a:prstGeom>
        </p:spPr>
      </p:pic>
    </p:spTree>
    <p:extLst>
      <p:ext uri="{BB962C8B-B14F-4D97-AF65-F5344CB8AC3E}">
        <p14:creationId xmlns:p14="http://schemas.microsoft.com/office/powerpoint/2010/main" val="25742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4FFA0-EABB-E8CF-F633-9FECDEB98F47}"/>
              </a:ext>
            </a:extLst>
          </p:cNvPr>
          <p:cNvSpPr>
            <a:spLocks noGrp="1"/>
          </p:cNvSpPr>
          <p:nvPr>
            <p:ph type="title"/>
          </p:nvPr>
        </p:nvSpPr>
        <p:spPr>
          <a:xfrm>
            <a:off x="1090692" y="2768600"/>
            <a:ext cx="9824411" cy="1320800"/>
          </a:xfrm>
        </p:spPr>
        <p:txBody>
          <a:bodyPr/>
          <a:lstStyle/>
          <a:p>
            <a:r>
              <a:rPr lang="en-FM" dirty="0"/>
              <a:t>Background to adaptation planning in the FSM</a:t>
            </a:r>
          </a:p>
        </p:txBody>
      </p:sp>
    </p:spTree>
    <p:extLst>
      <p:ext uri="{BB962C8B-B14F-4D97-AF65-F5344CB8AC3E}">
        <p14:creationId xmlns:p14="http://schemas.microsoft.com/office/powerpoint/2010/main" val="26502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20696-126C-0C94-4246-CC5E0C7A9A05}"/>
              </a:ext>
            </a:extLst>
          </p:cNvPr>
          <p:cNvSpPr>
            <a:spLocks noGrp="1"/>
          </p:cNvSpPr>
          <p:nvPr>
            <p:ph type="title"/>
          </p:nvPr>
        </p:nvSpPr>
        <p:spPr/>
        <p:txBody>
          <a:bodyPr>
            <a:normAutofit fontScale="90000"/>
          </a:bodyPr>
          <a:lstStyle/>
          <a:p>
            <a:r>
              <a:rPr lang="en-FM" dirty="0"/>
              <a:t>Nation Wide Integrated  Disaster Risk Management and Climate Change Policy 2013</a:t>
            </a:r>
            <a:br>
              <a:rPr lang="en-FM" dirty="0"/>
            </a:br>
            <a:endParaRPr lang="en-FM" dirty="0"/>
          </a:p>
        </p:txBody>
      </p:sp>
      <p:sp>
        <p:nvSpPr>
          <p:cNvPr id="3" name="Content Placeholder 2">
            <a:extLst>
              <a:ext uri="{FF2B5EF4-FFF2-40B4-BE49-F238E27FC236}">
                <a16:creationId xmlns:a16="http://schemas.microsoft.com/office/drawing/2014/main" id="{7E84E430-7800-0AAA-89B5-E8DE3BE7E5A3}"/>
              </a:ext>
            </a:extLst>
          </p:cNvPr>
          <p:cNvSpPr>
            <a:spLocks noGrp="1"/>
          </p:cNvSpPr>
          <p:nvPr>
            <p:ph idx="1"/>
          </p:nvPr>
        </p:nvSpPr>
        <p:spPr>
          <a:xfrm>
            <a:off x="677334" y="1930400"/>
            <a:ext cx="8596668" cy="3880773"/>
          </a:xfrm>
        </p:spPr>
        <p:txBody>
          <a:bodyPr/>
          <a:lstStyle/>
          <a:p>
            <a:r>
              <a:rPr lang="en-FM" dirty="0"/>
              <a:t>Provide an overarching framework for integrating disaster risk management and climate change adaptation consideration into FSM’s development.</a:t>
            </a:r>
          </a:p>
          <a:p>
            <a:r>
              <a:rPr lang="en-FM" dirty="0"/>
              <a:t>This Policy supersedes and is an update of the Nationwide climate change policy of 2009.</a:t>
            </a:r>
          </a:p>
          <a:p>
            <a:r>
              <a:rPr lang="en-US" dirty="0"/>
              <a:t>I</a:t>
            </a:r>
            <a:r>
              <a:rPr lang="en-FM" dirty="0"/>
              <a:t>t supports FSM’s SDP 2004-2023 and broadly aims to “achieve economic growth and self-reliance while also maximizing the opportunities presented by climate change.”</a:t>
            </a:r>
          </a:p>
          <a:p>
            <a:r>
              <a:rPr lang="en-US" dirty="0"/>
              <a:t>T</a:t>
            </a:r>
            <a:r>
              <a:rPr lang="en-FM" dirty="0"/>
              <a:t>his policy identifies nine guiding principals such as: </a:t>
            </a:r>
          </a:p>
          <a:p>
            <a:pPr marL="0" indent="0">
              <a:buNone/>
            </a:pPr>
            <a:r>
              <a:rPr lang="en-FM" dirty="0"/>
              <a:t>	1. Strong Horizontal and vertial coordination between sectors</a:t>
            </a:r>
          </a:p>
          <a:p>
            <a:pPr marL="0" indent="0">
              <a:buNone/>
            </a:pPr>
            <a:r>
              <a:rPr lang="en-FM" dirty="0"/>
              <a:t>	2. knowledge based decision making </a:t>
            </a:r>
          </a:p>
        </p:txBody>
      </p:sp>
    </p:spTree>
    <p:extLst>
      <p:ext uri="{BB962C8B-B14F-4D97-AF65-F5344CB8AC3E}">
        <p14:creationId xmlns:p14="http://schemas.microsoft.com/office/powerpoint/2010/main" val="277391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BE96-BB9B-B888-9CF1-CB833526CD7D}"/>
              </a:ext>
            </a:extLst>
          </p:cNvPr>
          <p:cNvSpPr>
            <a:spLocks noGrp="1"/>
          </p:cNvSpPr>
          <p:nvPr>
            <p:ph type="title"/>
          </p:nvPr>
        </p:nvSpPr>
        <p:spPr/>
        <p:txBody>
          <a:bodyPr>
            <a:noAutofit/>
          </a:bodyPr>
          <a:lstStyle/>
          <a:p>
            <a:pPr algn="ctr"/>
            <a:r>
              <a:rPr lang="en-FM" sz="2800" dirty="0"/>
              <a:t>Nation Wide Integrated  Disaster Risk Management and Climate Change Policy 2013</a:t>
            </a:r>
            <a:br>
              <a:rPr lang="en-FM" sz="2800" dirty="0"/>
            </a:br>
            <a:r>
              <a:rPr lang="en-FM" sz="2800" dirty="0"/>
              <a:t>(Con’t)</a:t>
            </a:r>
          </a:p>
        </p:txBody>
      </p:sp>
      <p:sp>
        <p:nvSpPr>
          <p:cNvPr id="3" name="Content Placeholder 2">
            <a:extLst>
              <a:ext uri="{FF2B5EF4-FFF2-40B4-BE49-F238E27FC236}">
                <a16:creationId xmlns:a16="http://schemas.microsoft.com/office/drawing/2014/main" id="{E2006B00-6CEB-EEF8-E0FB-2F2F269641E6}"/>
              </a:ext>
            </a:extLst>
          </p:cNvPr>
          <p:cNvSpPr>
            <a:spLocks noGrp="1"/>
          </p:cNvSpPr>
          <p:nvPr>
            <p:ph idx="1"/>
          </p:nvPr>
        </p:nvSpPr>
        <p:spPr/>
        <p:txBody>
          <a:bodyPr/>
          <a:lstStyle/>
          <a:p>
            <a:pPr marL="0" indent="0">
              <a:buNone/>
            </a:pPr>
            <a:r>
              <a:rPr lang="en-FM" dirty="0"/>
              <a:t>3. Ridge to Reef approach to risk reduction</a:t>
            </a:r>
          </a:p>
          <a:p>
            <a:pPr marL="0" indent="0">
              <a:buNone/>
            </a:pPr>
            <a:r>
              <a:rPr lang="en-FM" dirty="0"/>
              <a:t>4. Strategic outcomes </a:t>
            </a:r>
          </a:p>
          <a:p>
            <a:pPr marL="0" indent="0">
              <a:buNone/>
            </a:pPr>
            <a:r>
              <a:rPr lang="en-FM" dirty="0"/>
              <a:t>5. Objectives related to climate change adaptation</a:t>
            </a:r>
          </a:p>
          <a:p>
            <a:pPr marL="0" indent="0">
              <a:buNone/>
            </a:pPr>
            <a:r>
              <a:rPr lang="en-FM" dirty="0"/>
              <a:t>6. Capacity building </a:t>
            </a:r>
          </a:p>
          <a:p>
            <a:pPr marL="0" indent="0">
              <a:buNone/>
            </a:pPr>
            <a:r>
              <a:rPr lang="en-FM" dirty="0"/>
              <a:t>7. Public awareness raising strategies  </a:t>
            </a:r>
          </a:p>
        </p:txBody>
      </p:sp>
    </p:spTree>
    <p:extLst>
      <p:ext uri="{BB962C8B-B14F-4D97-AF65-F5344CB8AC3E}">
        <p14:creationId xmlns:p14="http://schemas.microsoft.com/office/powerpoint/2010/main" val="168584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C07E3-49CF-AB56-CD77-4CC405D0FD3B}"/>
              </a:ext>
            </a:extLst>
          </p:cNvPr>
          <p:cNvSpPr>
            <a:spLocks noGrp="1"/>
          </p:cNvSpPr>
          <p:nvPr>
            <p:ph type="title"/>
          </p:nvPr>
        </p:nvSpPr>
        <p:spPr/>
        <p:txBody>
          <a:bodyPr/>
          <a:lstStyle/>
          <a:p>
            <a:pPr algn="ctr"/>
            <a:r>
              <a:rPr lang="en-FM" dirty="0"/>
              <a:t>Climate Change Act 2013</a:t>
            </a:r>
            <a:br>
              <a:rPr lang="en-FM" dirty="0"/>
            </a:br>
            <a:endParaRPr lang="en-FM" dirty="0"/>
          </a:p>
        </p:txBody>
      </p:sp>
      <p:sp>
        <p:nvSpPr>
          <p:cNvPr id="3" name="Content Placeholder 2">
            <a:extLst>
              <a:ext uri="{FF2B5EF4-FFF2-40B4-BE49-F238E27FC236}">
                <a16:creationId xmlns:a16="http://schemas.microsoft.com/office/drawing/2014/main" id="{963DB1CA-7029-E835-C628-22CC0FDEDDB3}"/>
              </a:ext>
            </a:extLst>
          </p:cNvPr>
          <p:cNvSpPr>
            <a:spLocks noGrp="1"/>
          </p:cNvSpPr>
          <p:nvPr>
            <p:ph idx="1"/>
          </p:nvPr>
        </p:nvSpPr>
        <p:spPr/>
        <p:txBody>
          <a:bodyPr/>
          <a:lstStyle/>
          <a:p>
            <a:pPr marL="0" indent="0">
              <a:buNone/>
            </a:pPr>
            <a:r>
              <a:rPr lang="en-US" dirty="0"/>
              <a:t>	A</a:t>
            </a:r>
            <a:r>
              <a:rPr lang="en-FM" dirty="0"/>
              <a:t>. Created to implement provisions of FSM’s Nationwide Intergrated Disaster 	    and </a:t>
            </a:r>
            <a:r>
              <a:rPr lang="en-US" dirty="0"/>
              <a:t>Climate Change Policy (CC Policy)</a:t>
            </a:r>
          </a:p>
          <a:p>
            <a:pPr marL="0" indent="0">
              <a:buNone/>
            </a:pPr>
            <a:r>
              <a:rPr lang="en-US" dirty="0"/>
              <a:t>	B. The ACT provides</a:t>
            </a:r>
          </a:p>
          <a:p>
            <a:pPr marL="0" indent="0">
              <a:buNone/>
            </a:pPr>
            <a:r>
              <a:rPr lang="en-US" dirty="0"/>
              <a:t>	      - A framework for developing further legislation on climate change </a:t>
            </a:r>
          </a:p>
          <a:p>
            <a:pPr marL="0" indent="0">
              <a:buNone/>
            </a:pPr>
            <a:r>
              <a:rPr lang="en-US" dirty="0"/>
              <a:t>	      - Identifies for developing further legislation on climate change </a:t>
            </a:r>
          </a:p>
          <a:p>
            <a:pPr marL="0" indent="0">
              <a:buNone/>
            </a:pPr>
            <a:r>
              <a:rPr lang="en-US" dirty="0"/>
              <a:t>	      - Outlines their specific duties</a:t>
            </a:r>
          </a:p>
          <a:p>
            <a:pPr marL="0" indent="0">
              <a:buNone/>
            </a:pPr>
            <a:r>
              <a:rPr lang="en-US" dirty="0"/>
              <a:t>	      - Calls for the President of FSM to submit an annual report on progress       		  made to the Congress.</a:t>
            </a:r>
          </a:p>
          <a:p>
            <a:pPr marL="0" indent="0">
              <a:buNone/>
            </a:pPr>
            <a:endParaRPr lang="en-FM" dirty="0"/>
          </a:p>
        </p:txBody>
      </p:sp>
    </p:spTree>
    <p:extLst>
      <p:ext uri="{BB962C8B-B14F-4D97-AF65-F5344CB8AC3E}">
        <p14:creationId xmlns:p14="http://schemas.microsoft.com/office/powerpoint/2010/main" val="216947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8DB6-54E1-FA94-7C46-91B75730D03D}"/>
              </a:ext>
            </a:extLst>
          </p:cNvPr>
          <p:cNvSpPr>
            <a:spLocks noGrp="1"/>
          </p:cNvSpPr>
          <p:nvPr>
            <p:ph type="title"/>
          </p:nvPr>
        </p:nvSpPr>
        <p:spPr/>
        <p:txBody>
          <a:bodyPr/>
          <a:lstStyle/>
          <a:p>
            <a:pPr algn="ctr"/>
            <a:r>
              <a:rPr lang="en-FM" dirty="0"/>
              <a:t>Joint State Action Plans (JSAPs)</a:t>
            </a:r>
          </a:p>
        </p:txBody>
      </p:sp>
      <p:sp>
        <p:nvSpPr>
          <p:cNvPr id="3" name="Content Placeholder 2">
            <a:extLst>
              <a:ext uri="{FF2B5EF4-FFF2-40B4-BE49-F238E27FC236}">
                <a16:creationId xmlns:a16="http://schemas.microsoft.com/office/drawing/2014/main" id="{5055CD6E-BF78-08CB-DCD7-5B41F8825362}"/>
              </a:ext>
            </a:extLst>
          </p:cNvPr>
          <p:cNvSpPr>
            <a:spLocks noGrp="1"/>
          </p:cNvSpPr>
          <p:nvPr>
            <p:ph idx="1"/>
          </p:nvPr>
        </p:nvSpPr>
        <p:spPr/>
        <p:txBody>
          <a:bodyPr/>
          <a:lstStyle/>
          <a:p>
            <a:r>
              <a:rPr lang="en-FM" dirty="0"/>
              <a:t>JSAPs play a significant role in FSM’s National and regional climate change adaptation activities, not only do they build a foundation to inform planning and mainstreaming at the national level, but they alos provide localized and regional knowledge on the barriers and needs unique to each state. </a:t>
            </a:r>
          </a:p>
          <a:p>
            <a:pPr marL="0" indent="0">
              <a:buNone/>
            </a:pPr>
            <a:r>
              <a:rPr lang="en-FM" dirty="0"/>
              <a:t>	- The current JSAPs are heavily focused on disaster risk management (DRM) 	   and have much less detail on adaptation. </a:t>
            </a:r>
          </a:p>
        </p:txBody>
      </p:sp>
    </p:spTree>
    <p:extLst>
      <p:ext uri="{BB962C8B-B14F-4D97-AF65-F5344CB8AC3E}">
        <p14:creationId xmlns:p14="http://schemas.microsoft.com/office/powerpoint/2010/main" val="652529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3177-C6A6-C494-90E9-E78FEB5C19E3}"/>
              </a:ext>
            </a:extLst>
          </p:cNvPr>
          <p:cNvSpPr>
            <a:spLocks noGrp="1"/>
          </p:cNvSpPr>
          <p:nvPr>
            <p:ph type="title"/>
          </p:nvPr>
        </p:nvSpPr>
        <p:spPr>
          <a:xfrm>
            <a:off x="4372512" y="3002072"/>
            <a:ext cx="8596668" cy="1320800"/>
          </a:xfrm>
        </p:spPr>
        <p:txBody>
          <a:bodyPr/>
          <a:lstStyle/>
          <a:p>
            <a:r>
              <a:rPr lang="en-FM" dirty="0"/>
              <a:t>Thank you</a:t>
            </a:r>
          </a:p>
        </p:txBody>
      </p:sp>
    </p:spTree>
    <p:extLst>
      <p:ext uri="{BB962C8B-B14F-4D97-AF65-F5344CB8AC3E}">
        <p14:creationId xmlns:p14="http://schemas.microsoft.com/office/powerpoint/2010/main" val="3525875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D533-747C-1F2B-A3A7-8DD9E609FFDC}"/>
              </a:ext>
            </a:extLst>
          </p:cNvPr>
          <p:cNvSpPr>
            <a:spLocks noGrp="1"/>
          </p:cNvSpPr>
          <p:nvPr>
            <p:ph type="ctrTitle"/>
          </p:nvPr>
        </p:nvSpPr>
        <p:spPr>
          <a:xfrm>
            <a:off x="356980" y="2605849"/>
            <a:ext cx="9558338" cy="1646302"/>
          </a:xfrm>
        </p:spPr>
        <p:txBody>
          <a:bodyPr>
            <a:normAutofit fontScale="90000"/>
          </a:bodyPr>
          <a:lstStyle/>
          <a:p>
            <a:r>
              <a:rPr lang="en-FM" dirty="0"/>
              <a:t>National Adaptation Planning in the Federated States of Micronesia</a:t>
            </a:r>
          </a:p>
        </p:txBody>
      </p:sp>
      <p:sp>
        <p:nvSpPr>
          <p:cNvPr id="3" name="Subtitle 2">
            <a:extLst>
              <a:ext uri="{FF2B5EF4-FFF2-40B4-BE49-F238E27FC236}">
                <a16:creationId xmlns:a16="http://schemas.microsoft.com/office/drawing/2014/main" id="{19DADEEA-DDA3-4CDF-B166-A47F0A05C01B}"/>
              </a:ext>
            </a:extLst>
          </p:cNvPr>
          <p:cNvSpPr>
            <a:spLocks noGrp="1"/>
          </p:cNvSpPr>
          <p:nvPr>
            <p:ph type="subTitle" idx="1"/>
          </p:nvPr>
        </p:nvSpPr>
        <p:spPr>
          <a:xfrm>
            <a:off x="1507066" y="4050833"/>
            <a:ext cx="8222721" cy="1096899"/>
          </a:xfrm>
        </p:spPr>
        <p:txBody>
          <a:bodyPr>
            <a:noAutofit/>
          </a:bodyPr>
          <a:lstStyle/>
          <a:p>
            <a:r>
              <a:rPr lang="en-FM" sz="1250" b="1" dirty="0"/>
              <a:t>FSM NAP project</a:t>
            </a:r>
          </a:p>
          <a:p>
            <a:r>
              <a:rPr lang="en-FM" sz="1250" b="1" dirty="0"/>
              <a:t>Inception Program</a:t>
            </a:r>
          </a:p>
          <a:p>
            <a:r>
              <a:rPr lang="en-FM" sz="1250" b="1" dirty="0"/>
              <a:t>August 26-28, 2024</a:t>
            </a:r>
          </a:p>
          <a:p>
            <a:r>
              <a:rPr lang="en-FM" sz="1250" b="1" dirty="0"/>
              <a:t>Tuna Commission Annex Building</a:t>
            </a:r>
          </a:p>
        </p:txBody>
      </p:sp>
    </p:spTree>
    <p:extLst>
      <p:ext uri="{BB962C8B-B14F-4D97-AF65-F5344CB8AC3E}">
        <p14:creationId xmlns:p14="http://schemas.microsoft.com/office/powerpoint/2010/main" val="72457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strips(down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trips(downLeft)">
                                      <p:cBhvr>
                                        <p:cTn id="18" dur="500"/>
                                        <p:tgtEl>
                                          <p:spTgt spid="3">
                                            <p:txEl>
                                              <p:pRg st="1" end="1"/>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trips(downLeft)">
                                      <p:cBhvr>
                                        <p:cTn id="21" dur="500"/>
                                        <p:tgtEl>
                                          <p:spTgt spid="3">
                                            <p:txEl>
                                              <p:pRg st="2" end="2"/>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trips(downLeft)">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C3CB0-8216-AFB8-D6B4-B42983D9BBAD}"/>
              </a:ext>
            </a:extLst>
          </p:cNvPr>
          <p:cNvSpPr>
            <a:spLocks noGrp="1"/>
          </p:cNvSpPr>
          <p:nvPr>
            <p:ph type="title"/>
          </p:nvPr>
        </p:nvSpPr>
        <p:spPr/>
        <p:txBody>
          <a:bodyPr/>
          <a:lstStyle/>
          <a:p>
            <a:r>
              <a:rPr lang="en-FM" dirty="0"/>
              <a:t>FSM Adaptation Plan</a:t>
            </a:r>
            <a:br>
              <a:rPr lang="en-FM" dirty="0"/>
            </a:br>
            <a:r>
              <a:rPr lang="en-FM" dirty="0"/>
              <a:t>Inception Workshop Objectives</a:t>
            </a:r>
          </a:p>
        </p:txBody>
      </p:sp>
      <p:sp>
        <p:nvSpPr>
          <p:cNvPr id="3" name="Content Placeholder 2">
            <a:extLst>
              <a:ext uri="{FF2B5EF4-FFF2-40B4-BE49-F238E27FC236}">
                <a16:creationId xmlns:a16="http://schemas.microsoft.com/office/drawing/2014/main" id="{AC45EB74-318E-FE72-48E4-DF78203D1215}"/>
              </a:ext>
            </a:extLst>
          </p:cNvPr>
          <p:cNvSpPr>
            <a:spLocks noGrp="1"/>
          </p:cNvSpPr>
          <p:nvPr>
            <p:ph idx="1"/>
          </p:nvPr>
        </p:nvSpPr>
        <p:spPr/>
        <p:txBody>
          <a:bodyPr/>
          <a:lstStyle/>
          <a:p>
            <a:r>
              <a:rPr lang="en-FM" dirty="0"/>
              <a:t>Introduce t</a:t>
            </a:r>
            <a:r>
              <a:rPr lang="en-US" dirty="0"/>
              <a:t>he</a:t>
            </a:r>
            <a:r>
              <a:rPr lang="en-FM" dirty="0"/>
              <a:t> project, its objectives, activities, intended outputs, approaches and timeline.</a:t>
            </a:r>
          </a:p>
          <a:p>
            <a:r>
              <a:rPr lang="en-FM" dirty="0"/>
              <a:t>Consult with national stakeholder on project direction and exchange knowledge of adaptation gaps and needs, challenges and lessons learnt from similar projects.</a:t>
            </a:r>
          </a:p>
          <a:p>
            <a:r>
              <a:rPr lang="en-FM" dirty="0"/>
              <a:t>Exchange knowledge on key attributes of the adaptation planning process.</a:t>
            </a:r>
          </a:p>
        </p:txBody>
      </p:sp>
    </p:spTree>
    <p:extLst>
      <p:ext uri="{BB962C8B-B14F-4D97-AF65-F5344CB8AC3E}">
        <p14:creationId xmlns:p14="http://schemas.microsoft.com/office/powerpoint/2010/main" val="19507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B17DD-3322-5C49-9734-DEA393C2E726}"/>
              </a:ext>
            </a:extLst>
          </p:cNvPr>
          <p:cNvSpPr>
            <a:spLocks noGrp="1"/>
          </p:cNvSpPr>
          <p:nvPr>
            <p:ph type="title"/>
          </p:nvPr>
        </p:nvSpPr>
        <p:spPr/>
        <p:txBody>
          <a:bodyPr/>
          <a:lstStyle/>
          <a:p>
            <a:r>
              <a:rPr lang="en-FM" dirty="0"/>
              <a:t>FSM NATIONAL ADAPTAION PLAN</a:t>
            </a:r>
            <a:br>
              <a:rPr lang="en-FM" dirty="0"/>
            </a:br>
            <a:r>
              <a:rPr lang="en-FM" dirty="0"/>
              <a:t>Brief Background</a:t>
            </a:r>
          </a:p>
        </p:txBody>
      </p:sp>
      <p:sp>
        <p:nvSpPr>
          <p:cNvPr id="3" name="Content Placeholder 2">
            <a:extLst>
              <a:ext uri="{FF2B5EF4-FFF2-40B4-BE49-F238E27FC236}">
                <a16:creationId xmlns:a16="http://schemas.microsoft.com/office/drawing/2014/main" id="{F130AE28-EE8A-201B-E026-7C893AF2A0D5}"/>
              </a:ext>
            </a:extLst>
          </p:cNvPr>
          <p:cNvSpPr>
            <a:spLocks noGrp="1"/>
          </p:cNvSpPr>
          <p:nvPr>
            <p:ph idx="1"/>
          </p:nvPr>
        </p:nvSpPr>
        <p:spPr/>
        <p:txBody>
          <a:bodyPr/>
          <a:lstStyle/>
          <a:p>
            <a:r>
              <a:rPr lang="en-US" dirty="0"/>
              <a:t>T</a:t>
            </a:r>
            <a:r>
              <a:rPr lang="en-FM" dirty="0"/>
              <a:t>he NAP process was developed under t</a:t>
            </a:r>
            <a:r>
              <a:rPr lang="en-US" dirty="0"/>
              <a:t>he</a:t>
            </a:r>
            <a:r>
              <a:rPr lang="en-FM" dirty="0"/>
              <a:t> United Nations Framework convention on Climate Change to help countries conduct comprehensive medium and long term adaptation planning</a:t>
            </a:r>
          </a:p>
          <a:p>
            <a:r>
              <a:rPr lang="en-US" dirty="0"/>
              <a:t>F</a:t>
            </a:r>
            <a:r>
              <a:rPr lang="en-FM" dirty="0"/>
              <a:t>lexible process that builds on our existing adaptation activities and help integrate climate change into naitonal decision making process</a:t>
            </a:r>
          </a:p>
          <a:p>
            <a:r>
              <a:rPr lang="en-US" dirty="0"/>
              <a:t>E</a:t>
            </a:r>
            <a:r>
              <a:rPr lang="en-FM" dirty="0"/>
              <a:t>xpected to increase coordination and investments in climate adaptaion with the ultimate objective to reduce FSM’s vulnerability to climate impacts</a:t>
            </a:r>
          </a:p>
          <a:p>
            <a:endParaRPr lang="en-FM" dirty="0"/>
          </a:p>
          <a:p>
            <a:endParaRPr lang="en-FM" dirty="0"/>
          </a:p>
        </p:txBody>
      </p:sp>
    </p:spTree>
    <p:extLst>
      <p:ext uri="{BB962C8B-B14F-4D97-AF65-F5344CB8AC3E}">
        <p14:creationId xmlns:p14="http://schemas.microsoft.com/office/powerpoint/2010/main" val="36720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22A04-9682-6F45-6304-50EC184827BC}"/>
              </a:ext>
            </a:extLst>
          </p:cNvPr>
          <p:cNvSpPr>
            <a:spLocks noGrp="1"/>
          </p:cNvSpPr>
          <p:nvPr>
            <p:ph type="title"/>
          </p:nvPr>
        </p:nvSpPr>
        <p:spPr/>
        <p:txBody>
          <a:bodyPr/>
          <a:lstStyle/>
          <a:p>
            <a:r>
              <a:rPr lang="en-FM" dirty="0"/>
              <a:t>NATIONAL ADAPTAION PROGRAM (NAP)</a:t>
            </a:r>
            <a:br>
              <a:rPr lang="en-FM" dirty="0"/>
            </a:br>
            <a:r>
              <a:rPr lang="en-FM" dirty="0"/>
              <a:t>PROGRESS</a:t>
            </a:r>
          </a:p>
        </p:txBody>
      </p:sp>
      <p:sp>
        <p:nvSpPr>
          <p:cNvPr id="3" name="Content Placeholder 2">
            <a:extLst>
              <a:ext uri="{FF2B5EF4-FFF2-40B4-BE49-F238E27FC236}">
                <a16:creationId xmlns:a16="http://schemas.microsoft.com/office/drawing/2014/main" id="{176D670E-40BE-6879-1BDA-326FFAEAB06A}"/>
              </a:ext>
            </a:extLst>
          </p:cNvPr>
          <p:cNvSpPr>
            <a:spLocks noGrp="1"/>
          </p:cNvSpPr>
          <p:nvPr>
            <p:ph idx="1"/>
          </p:nvPr>
        </p:nvSpPr>
        <p:spPr>
          <a:xfrm>
            <a:off x="677333" y="2160589"/>
            <a:ext cx="10732789" cy="3880773"/>
          </a:xfrm>
        </p:spPr>
        <p:txBody>
          <a:bodyPr/>
          <a:lstStyle/>
          <a:p>
            <a:r>
              <a:rPr lang="en-FM" b="1" dirty="0"/>
              <a:t>April 2019, the Government of FSM through FSM Department of Environment, Climate Change and Emergency Management, (DECEM) officially requested Secretariat of the Pacific Regional Environment Programme, (SPREP) to be their delivery partner for the development and implementation of the FSM National Adaptation Plan (NAP) Proposal to the Green Climate Fund (GCF).</a:t>
            </a:r>
          </a:p>
          <a:p>
            <a:r>
              <a:rPr lang="en-FM" b="1" dirty="0"/>
              <a:t>October 2019, a consultation stakeholder meeting was held in Pohnpei. </a:t>
            </a:r>
            <a:r>
              <a:rPr lang="en-US" b="1" dirty="0"/>
              <a:t>T</a:t>
            </a:r>
            <a:r>
              <a:rPr lang="en-FM" b="1" dirty="0"/>
              <a:t>he mission was designed to plan for and inform the perparation of the NAP proposal.</a:t>
            </a:r>
          </a:p>
          <a:p>
            <a:r>
              <a:rPr lang="en-FM" b="1" dirty="0"/>
              <a:t>March 2022, the initial submission of the proposal</a:t>
            </a:r>
          </a:p>
          <a:p>
            <a:r>
              <a:rPr lang="en-US" b="1" dirty="0"/>
              <a:t>M</a:t>
            </a:r>
            <a:r>
              <a:rPr lang="en-FM" b="1" dirty="0"/>
              <a:t>arch 2023, resubmission with Version number v.03.</a:t>
            </a:r>
          </a:p>
          <a:p>
            <a:endParaRPr lang="en-FM" dirty="0"/>
          </a:p>
        </p:txBody>
      </p:sp>
    </p:spTree>
    <p:extLst>
      <p:ext uri="{BB962C8B-B14F-4D97-AF65-F5344CB8AC3E}">
        <p14:creationId xmlns:p14="http://schemas.microsoft.com/office/powerpoint/2010/main" val="372475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9635-761B-1ECD-5661-A22E2750B023}"/>
              </a:ext>
            </a:extLst>
          </p:cNvPr>
          <p:cNvSpPr>
            <a:spLocks noGrp="1"/>
          </p:cNvSpPr>
          <p:nvPr>
            <p:ph type="title"/>
          </p:nvPr>
        </p:nvSpPr>
        <p:spPr>
          <a:xfrm>
            <a:off x="442727" y="826398"/>
            <a:ext cx="10257183" cy="1320800"/>
          </a:xfrm>
        </p:spPr>
        <p:txBody>
          <a:bodyPr>
            <a:normAutofit fontScale="90000"/>
          </a:bodyPr>
          <a:lstStyle/>
          <a:p>
            <a:pPr algn="ctr"/>
            <a:r>
              <a:rPr lang="en-FM" dirty="0"/>
              <a:t>National Adaptation Program (NAP)</a:t>
            </a:r>
            <a:br>
              <a:rPr lang="en-FM" dirty="0"/>
            </a:br>
            <a:r>
              <a:rPr lang="en-FM" dirty="0"/>
              <a:t>PURPOSE</a:t>
            </a:r>
            <a:br>
              <a:rPr lang="en-FM" dirty="0"/>
            </a:br>
            <a:endParaRPr lang="en-FM" dirty="0"/>
          </a:p>
        </p:txBody>
      </p:sp>
      <p:sp>
        <p:nvSpPr>
          <p:cNvPr id="3" name="Content Placeholder 2">
            <a:extLst>
              <a:ext uri="{FF2B5EF4-FFF2-40B4-BE49-F238E27FC236}">
                <a16:creationId xmlns:a16="http://schemas.microsoft.com/office/drawing/2014/main" id="{9ED01416-6E6C-8006-B3EC-92F84C8245AA}"/>
              </a:ext>
            </a:extLst>
          </p:cNvPr>
          <p:cNvSpPr>
            <a:spLocks noGrp="1"/>
          </p:cNvSpPr>
          <p:nvPr>
            <p:ph idx="1"/>
          </p:nvPr>
        </p:nvSpPr>
        <p:spPr>
          <a:xfrm>
            <a:off x="442727" y="2534893"/>
            <a:ext cx="10861377" cy="3176794"/>
          </a:xfrm>
        </p:spPr>
        <p:txBody>
          <a:bodyPr>
            <a:normAutofit/>
          </a:bodyPr>
          <a:lstStyle/>
          <a:p>
            <a:pPr>
              <a:buFont typeface="Wingdings" pitchFamily="2" charset="2"/>
              <a:buChar char="Ø"/>
            </a:pPr>
            <a:r>
              <a:rPr lang="en-US" b="1" dirty="0">
                <a:solidFill>
                  <a:srgbClr val="000000"/>
                </a:solidFill>
                <a:effectLst/>
                <a:latin typeface="Arial" panose="020B0604020202020204" pitchFamily="34" charset="0"/>
              </a:rPr>
              <a:t>This proposal will develop an overarching National Adaptation Plan (NAP) for the FSM through a comprehensive consultative adaptation planning process, evidence base and climate finance investment plan for adaptation including developing potential draft project /</a:t>
            </a:r>
            <a:r>
              <a:rPr lang="en-US" b="1" dirty="0" err="1">
                <a:solidFill>
                  <a:srgbClr val="000000"/>
                </a:solidFill>
                <a:effectLst/>
                <a:latin typeface="Arial" panose="020B0604020202020204" pitchFamily="34" charset="0"/>
              </a:rPr>
              <a:t>programme</a:t>
            </a:r>
            <a:r>
              <a:rPr lang="en-US" b="1" dirty="0">
                <a:solidFill>
                  <a:srgbClr val="000000"/>
                </a:solidFill>
                <a:latin typeface="Arial" panose="020B0604020202020204" pitchFamily="34" charset="0"/>
              </a:rPr>
              <a:t> </a:t>
            </a:r>
            <a:r>
              <a:rPr lang="en-US" b="1" dirty="0">
                <a:solidFill>
                  <a:srgbClr val="000000"/>
                </a:solidFill>
                <a:effectLst/>
                <a:latin typeface="Arial" panose="020B0604020202020204" pitchFamily="34" charset="0"/>
              </a:rPr>
              <a:t>concept note</a:t>
            </a:r>
          </a:p>
          <a:p>
            <a:pPr marL="0" indent="0">
              <a:buNone/>
            </a:pPr>
            <a:endParaRPr lang="en-US" b="1" dirty="0">
              <a:solidFill>
                <a:srgbClr val="000000"/>
              </a:solidFill>
              <a:effectLst/>
              <a:latin typeface="Arial" panose="020B0604020202020204" pitchFamily="34" charset="0"/>
            </a:endParaRPr>
          </a:p>
          <a:p>
            <a:pPr>
              <a:buFont typeface="Wingdings" pitchFamily="2" charset="2"/>
              <a:buChar char="Ø"/>
            </a:pPr>
            <a:r>
              <a:rPr lang="en-US" b="1" dirty="0">
                <a:solidFill>
                  <a:srgbClr val="000000"/>
                </a:solidFill>
                <a:latin typeface="Arial" panose="020B0604020202020204" pitchFamily="34" charset="0"/>
              </a:rPr>
              <a:t>The project </a:t>
            </a:r>
            <a:r>
              <a:rPr lang="en-US" b="1" dirty="0">
                <a:solidFill>
                  <a:srgbClr val="000000"/>
                </a:solidFill>
                <a:effectLst/>
                <a:latin typeface="Arial" panose="020B0604020202020204" pitchFamily="34" charset="0"/>
              </a:rPr>
              <a:t>will support state and national level climate change staff, private sector participation, as well as urban and rural communities through strengthened governance mechanisms, an enhanced evidence base for climate change adaptation planning, and increased support to access climate finance.</a:t>
            </a:r>
          </a:p>
          <a:p>
            <a:endParaRPr lang="en-FM" dirty="0"/>
          </a:p>
        </p:txBody>
      </p:sp>
    </p:spTree>
    <p:extLst>
      <p:ext uri="{BB962C8B-B14F-4D97-AF65-F5344CB8AC3E}">
        <p14:creationId xmlns:p14="http://schemas.microsoft.com/office/powerpoint/2010/main" val="88968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718BD-DBB2-8B1B-CB62-D5D561CE5B48}"/>
              </a:ext>
            </a:extLst>
          </p:cNvPr>
          <p:cNvSpPr>
            <a:spLocks noGrp="1"/>
          </p:cNvSpPr>
          <p:nvPr>
            <p:ph type="title"/>
          </p:nvPr>
        </p:nvSpPr>
        <p:spPr>
          <a:xfrm>
            <a:off x="677334" y="609600"/>
            <a:ext cx="8596668" cy="967409"/>
          </a:xfrm>
        </p:spPr>
        <p:txBody>
          <a:bodyPr>
            <a:normAutofit fontScale="90000"/>
          </a:bodyPr>
          <a:lstStyle/>
          <a:p>
            <a:pPr algn="ctr"/>
            <a:r>
              <a:rPr lang="en-FM" dirty="0"/>
              <a:t>National Adaptdation Planning Project Overview</a:t>
            </a:r>
          </a:p>
        </p:txBody>
      </p:sp>
      <p:sp>
        <p:nvSpPr>
          <p:cNvPr id="3" name="Content Placeholder 2">
            <a:extLst>
              <a:ext uri="{FF2B5EF4-FFF2-40B4-BE49-F238E27FC236}">
                <a16:creationId xmlns:a16="http://schemas.microsoft.com/office/drawing/2014/main" id="{E64808DD-0A00-4092-253E-A7876C407AD7}"/>
              </a:ext>
            </a:extLst>
          </p:cNvPr>
          <p:cNvSpPr>
            <a:spLocks noGrp="1"/>
          </p:cNvSpPr>
          <p:nvPr>
            <p:ph idx="1"/>
          </p:nvPr>
        </p:nvSpPr>
        <p:spPr>
          <a:xfrm>
            <a:off x="677333" y="2160589"/>
            <a:ext cx="10056927" cy="3880773"/>
          </a:xfrm>
        </p:spPr>
        <p:txBody>
          <a:bodyPr/>
          <a:lstStyle/>
          <a:p>
            <a:pPr>
              <a:buFont typeface="Wingdings" pitchFamily="2" charset="2"/>
              <a:buChar char="Ø"/>
            </a:pPr>
            <a:r>
              <a:rPr lang="en-US" b="1" dirty="0">
                <a:solidFill>
                  <a:srgbClr val="000000"/>
                </a:solidFill>
                <a:effectLst/>
                <a:latin typeface="Arial" panose="020B0604020202020204" pitchFamily="34" charset="0"/>
              </a:rPr>
              <a:t>3 year project </a:t>
            </a:r>
          </a:p>
          <a:p>
            <a:pPr>
              <a:buFont typeface="Wingdings" pitchFamily="2" charset="2"/>
              <a:buChar char="Ø"/>
            </a:pPr>
            <a:r>
              <a:rPr lang="en-US" b="1" dirty="0">
                <a:solidFill>
                  <a:srgbClr val="000000"/>
                </a:solidFill>
                <a:latin typeface="Arial" panose="020B0604020202020204" pitchFamily="34" charset="0"/>
              </a:rPr>
              <a:t>mainly for the first year will be consultations, than awareness raising and the last year of the project will be on training and capacity development </a:t>
            </a:r>
            <a:endParaRPr lang="en-US" b="1" dirty="0">
              <a:solidFill>
                <a:srgbClr val="000000"/>
              </a:solidFill>
              <a:effectLst/>
              <a:latin typeface="Arial" panose="020B0604020202020204" pitchFamily="34" charset="0"/>
            </a:endParaRPr>
          </a:p>
          <a:p>
            <a:pPr>
              <a:buFont typeface="Wingdings" pitchFamily="2" charset="2"/>
              <a:buChar char="Ø"/>
            </a:pPr>
            <a:r>
              <a:rPr lang="en-US" b="1" dirty="0">
                <a:solidFill>
                  <a:srgbClr val="000000"/>
                </a:solidFill>
                <a:latin typeface="Arial" panose="020B0604020202020204" pitchFamily="34" charset="0"/>
              </a:rPr>
              <a:t>Funded by Green Climate Fund (GCF) US $2, 996,147.00</a:t>
            </a:r>
          </a:p>
          <a:p>
            <a:pPr>
              <a:buFont typeface="Wingdings" pitchFamily="2" charset="2"/>
              <a:buChar char="Ø"/>
            </a:pPr>
            <a:r>
              <a:rPr lang="en-US" b="1" dirty="0">
                <a:solidFill>
                  <a:srgbClr val="000000"/>
                </a:solidFill>
                <a:effectLst/>
                <a:latin typeface="Arial" panose="020B0604020202020204" pitchFamily="34" charset="0"/>
              </a:rPr>
              <a:t>Through the Secretariat of the Pacific Regional Environment </a:t>
            </a:r>
            <a:r>
              <a:rPr lang="en-US" b="1" dirty="0" err="1">
                <a:solidFill>
                  <a:srgbClr val="000000"/>
                </a:solidFill>
                <a:effectLst/>
                <a:latin typeface="Arial" panose="020B0604020202020204" pitchFamily="34" charset="0"/>
              </a:rPr>
              <a:t>Programme</a:t>
            </a:r>
            <a:r>
              <a:rPr lang="en-US" b="1" dirty="0">
                <a:solidFill>
                  <a:srgbClr val="000000"/>
                </a:solidFill>
                <a:effectLst/>
                <a:latin typeface="Arial" panose="020B0604020202020204" pitchFamily="34" charset="0"/>
              </a:rPr>
              <a:t> (SPREP)</a:t>
            </a:r>
          </a:p>
          <a:p>
            <a:pPr>
              <a:buFont typeface="Wingdings" pitchFamily="2" charset="2"/>
              <a:buChar char="Ø"/>
            </a:pPr>
            <a:r>
              <a:rPr lang="en-US" b="1" dirty="0">
                <a:solidFill>
                  <a:srgbClr val="000000"/>
                </a:solidFill>
                <a:effectLst/>
                <a:latin typeface="Arial" panose="020B0604020202020204" pitchFamily="34" charset="0"/>
              </a:rPr>
              <a:t>Executed by the Department of Environment, Climate change, and Emergency Management (DECEM).</a:t>
            </a:r>
          </a:p>
          <a:p>
            <a:pPr>
              <a:buFont typeface="Wingdings" pitchFamily="2" charset="2"/>
              <a:buChar char="Ø"/>
            </a:pPr>
            <a:r>
              <a:rPr lang="en-US" b="1" dirty="0">
                <a:solidFill>
                  <a:srgbClr val="000000"/>
                </a:solidFill>
                <a:latin typeface="Arial" panose="020B0604020202020204" pitchFamily="34" charset="0"/>
              </a:rPr>
              <a:t>February 2022 was the initial submission and again in March 2023 was resubmitted with version .03</a:t>
            </a:r>
          </a:p>
          <a:p>
            <a:pPr marL="0" indent="0">
              <a:buNone/>
            </a:pPr>
            <a:endParaRPr lang="en-US" dirty="0">
              <a:solidFill>
                <a:srgbClr val="000000"/>
              </a:solidFill>
              <a:effectLst/>
              <a:latin typeface="Arial" panose="020B0604020202020204" pitchFamily="34" charset="0"/>
            </a:endParaRPr>
          </a:p>
          <a:p>
            <a:pPr marL="0" indent="0">
              <a:buNone/>
            </a:pPr>
            <a:endParaRPr lang="en-US" dirty="0">
              <a:solidFill>
                <a:srgbClr val="000000"/>
              </a:solidFill>
              <a:effectLst/>
              <a:latin typeface="Arial" panose="020B0604020202020204" pitchFamily="34" charset="0"/>
            </a:endParaRPr>
          </a:p>
          <a:p>
            <a:endParaRPr lang="en-FM" dirty="0"/>
          </a:p>
        </p:txBody>
      </p:sp>
    </p:spTree>
    <p:extLst>
      <p:ext uri="{BB962C8B-B14F-4D97-AF65-F5344CB8AC3E}">
        <p14:creationId xmlns:p14="http://schemas.microsoft.com/office/powerpoint/2010/main" val="21551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trips(down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9E5C7-D4EC-89BD-2254-D75E8002ECED}"/>
              </a:ext>
            </a:extLst>
          </p:cNvPr>
          <p:cNvSpPr>
            <a:spLocks noGrp="1"/>
          </p:cNvSpPr>
          <p:nvPr>
            <p:ph type="title"/>
          </p:nvPr>
        </p:nvSpPr>
        <p:spPr/>
        <p:txBody>
          <a:bodyPr/>
          <a:lstStyle/>
          <a:p>
            <a:r>
              <a:rPr lang="en-FM" dirty="0"/>
              <a:t>Project Objectives</a:t>
            </a:r>
          </a:p>
        </p:txBody>
      </p:sp>
      <p:sp>
        <p:nvSpPr>
          <p:cNvPr id="4" name="TextBox 3">
            <a:extLst>
              <a:ext uri="{FF2B5EF4-FFF2-40B4-BE49-F238E27FC236}">
                <a16:creationId xmlns:a16="http://schemas.microsoft.com/office/drawing/2014/main" id="{99FC8F0B-B061-6EBF-54C5-26E27ACF88D3}"/>
              </a:ext>
            </a:extLst>
          </p:cNvPr>
          <p:cNvSpPr txBox="1"/>
          <p:nvPr/>
        </p:nvSpPr>
        <p:spPr>
          <a:xfrm>
            <a:off x="834887" y="1749287"/>
            <a:ext cx="10628243" cy="3699090"/>
          </a:xfrm>
          <a:prstGeom prst="rect">
            <a:avLst/>
          </a:prstGeom>
          <a:noFill/>
        </p:spPr>
        <p:txBody>
          <a:bodyPr wrap="square" rtlCol="0">
            <a:spAutoFit/>
          </a:bodyPr>
          <a:lstStyle/>
          <a:p>
            <a:pPr marL="342900" lvl="0" indent="-342900">
              <a:lnSpc>
                <a:spcPct val="107000"/>
              </a:lnSpc>
              <a:buFont typeface="+mj-lt"/>
              <a:buAutoNum type="arabicPeriod"/>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Introduce the project, its objectives, activities, intended outputs, approaches and timeline.</a:t>
            </a:r>
            <a:endParaRPr lang="en-FM"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mj-lt"/>
              <a:buAutoNum type="arabicPeriod"/>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Consult with national stakeholder on project direction and exchange knowledge of adaptation gaps and needs, challenges and lessons learnt from similar projects.</a:t>
            </a:r>
            <a:endParaRPr lang="en-FM" sz="2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AU" sz="2800" b="1" kern="100" dirty="0">
                <a:effectLst/>
                <a:latin typeface="Aptos" panose="020B0004020202020204" pitchFamily="34" charset="0"/>
                <a:ea typeface="Aptos" panose="020B0004020202020204" pitchFamily="34" charset="0"/>
                <a:cs typeface="Times New Roman" panose="02020603050405020304" pitchFamily="18" charset="0"/>
              </a:rPr>
              <a:t>Exchange knowledge on key attributes of the adaptation planning process.</a:t>
            </a:r>
            <a:endParaRPr lang="en-FM" sz="2800" b="1"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FM" dirty="0"/>
          </a:p>
        </p:txBody>
      </p:sp>
    </p:spTree>
    <p:extLst>
      <p:ext uri="{BB962C8B-B14F-4D97-AF65-F5344CB8AC3E}">
        <p14:creationId xmlns:p14="http://schemas.microsoft.com/office/powerpoint/2010/main" val="214834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trips(down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trips(down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8BB-921D-1370-66D4-F7E31379F596}"/>
              </a:ext>
            </a:extLst>
          </p:cNvPr>
          <p:cNvSpPr>
            <a:spLocks noGrp="1"/>
          </p:cNvSpPr>
          <p:nvPr>
            <p:ph type="title"/>
          </p:nvPr>
        </p:nvSpPr>
        <p:spPr>
          <a:xfrm>
            <a:off x="2203686" y="715617"/>
            <a:ext cx="8596668" cy="1320800"/>
          </a:xfrm>
        </p:spPr>
        <p:txBody>
          <a:bodyPr/>
          <a:lstStyle/>
          <a:p>
            <a:r>
              <a:rPr lang="en-FM" dirty="0"/>
              <a:t>	NATIONAL ADAPTATION Planning</a:t>
            </a:r>
          </a:p>
        </p:txBody>
      </p:sp>
      <p:sp>
        <p:nvSpPr>
          <p:cNvPr id="6" name="TextBox 5">
            <a:extLst>
              <a:ext uri="{FF2B5EF4-FFF2-40B4-BE49-F238E27FC236}">
                <a16:creationId xmlns:a16="http://schemas.microsoft.com/office/drawing/2014/main" id="{906B325D-7386-1DFE-9B3F-4A0FA630D261}"/>
              </a:ext>
            </a:extLst>
          </p:cNvPr>
          <p:cNvSpPr txBox="1"/>
          <p:nvPr/>
        </p:nvSpPr>
        <p:spPr>
          <a:xfrm>
            <a:off x="2751730" y="2505670"/>
            <a:ext cx="7743824" cy="923330"/>
          </a:xfrm>
          <a:prstGeom prst="rect">
            <a:avLst/>
          </a:prstGeom>
          <a:noFill/>
        </p:spPr>
        <p:txBody>
          <a:bodyPr wrap="square" rtlCol="0">
            <a:spAutoFit/>
          </a:bodyPr>
          <a:lstStyle/>
          <a:p>
            <a:r>
              <a:rPr lang="en-FM" sz="5400" dirty="0"/>
              <a:t> Project Outcomes</a:t>
            </a:r>
          </a:p>
        </p:txBody>
      </p:sp>
    </p:spTree>
    <p:extLst>
      <p:ext uri="{BB962C8B-B14F-4D97-AF65-F5344CB8AC3E}">
        <p14:creationId xmlns:p14="http://schemas.microsoft.com/office/powerpoint/2010/main" val="304628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{49B2B489-1365-7B41-8499-3B56A067561E}tf10001060</Template>
  <TotalTime>11987</TotalTime>
  <Words>1745</Words>
  <Application>Microsoft Macintosh PowerPoint</Application>
  <PresentationFormat>Widescreen</PresentationFormat>
  <Paragraphs>138</Paragraphs>
  <Slides>19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Calibri</vt:lpstr>
      <vt:lpstr>Trebuchet MS</vt:lpstr>
      <vt:lpstr>Wingdings</vt:lpstr>
      <vt:lpstr>Wingdings 3</vt:lpstr>
      <vt:lpstr>Facet</vt:lpstr>
      <vt:lpstr>PowerPoint Presentation</vt:lpstr>
      <vt:lpstr>National Adaptation Planning in the Federated States of Micronesia</vt:lpstr>
      <vt:lpstr>FSM Adaptation Plan Inception Workshop Objectives</vt:lpstr>
      <vt:lpstr>FSM NATIONAL ADAPTAION PLAN Brief Background</vt:lpstr>
      <vt:lpstr>NATIONAL ADAPTAION PROGRAM (NAP) PROGRESS</vt:lpstr>
      <vt:lpstr>National Adaptation Program (NAP) PURPOSE </vt:lpstr>
      <vt:lpstr>National Adaptdation Planning Project Overview</vt:lpstr>
      <vt:lpstr>Project Objectives</vt:lpstr>
      <vt:lpstr> NATIONAL ADAPTATION Planning</vt:lpstr>
      <vt:lpstr>PowerPoint Presentation</vt:lpstr>
      <vt:lpstr>PowerPoint Presentation</vt:lpstr>
      <vt:lpstr>PowerPoint Presentation</vt:lpstr>
      <vt:lpstr>PowerPoint Presentation</vt:lpstr>
      <vt:lpstr>Background to adaptation planning in the FSM</vt:lpstr>
      <vt:lpstr>Nation Wide Integrated  Disaster Risk Management and Climate Change Policy 2013 </vt:lpstr>
      <vt:lpstr>Nation Wide Integrated  Disaster Risk Management and Climate Change Policy 2013 (Con’t)</vt:lpstr>
      <vt:lpstr>Climate Change Act 2013 </vt:lpstr>
      <vt:lpstr>Joint State Action Plans (JSAPs)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cn cn</dc:creator>
  <cp:lastModifiedBy>cn cn</cp:lastModifiedBy>
  <cp:revision>21</cp:revision>
  <dcterms:created xsi:type="dcterms:W3CDTF">2024-08-17T03:06:21Z</dcterms:created>
  <dcterms:modified xsi:type="dcterms:W3CDTF">2024-08-25T22:59:49Z</dcterms:modified>
</cp:coreProperties>
</file>